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5"/>
  </p:notesMasterIdLst>
  <p:sldIdLst>
    <p:sldId id="256" r:id="rId2"/>
    <p:sldId id="260" r:id="rId3"/>
    <p:sldId id="262" r:id="rId4"/>
    <p:sldId id="263" r:id="rId5"/>
    <p:sldId id="270" r:id="rId6"/>
    <p:sldId id="265" r:id="rId7"/>
    <p:sldId id="257" r:id="rId8"/>
    <p:sldId id="258" r:id="rId9"/>
    <p:sldId id="261" r:id="rId10"/>
    <p:sldId id="264" r:id="rId11"/>
    <p:sldId id="271" r:id="rId12"/>
    <p:sldId id="275" r:id="rId13"/>
    <p:sldId id="280" r:id="rId14"/>
    <p:sldId id="278" r:id="rId15"/>
    <p:sldId id="279" r:id="rId16"/>
    <p:sldId id="277" r:id="rId17"/>
    <p:sldId id="276" r:id="rId18"/>
    <p:sldId id="267" r:id="rId19"/>
    <p:sldId id="268" r:id="rId20"/>
    <p:sldId id="269" r:id="rId21"/>
    <p:sldId id="272" r:id="rId22"/>
    <p:sldId id="273" r:id="rId23"/>
    <p:sldId id="27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75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7960FA-3991-431F-973A-DDFD78694F91}" type="datetimeFigureOut">
              <a:rPr lang="en-CA" smtClean="0"/>
              <a:pPr/>
              <a:t>2025-09-16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63928-297F-4A76-8719-53A1BCDA9139}" type="slidenum">
              <a:rPr lang="en-CA" smtClean="0"/>
              <a:pPr/>
              <a:t>‹N°›</a:t>
            </a:fld>
            <a:endParaRPr lang="en-CA"/>
          </a:p>
        </p:txBody>
      </p:sp>
    </p:spTree>
    <p:extLst>
      <p:ext uri="{BB962C8B-B14F-4D97-AF65-F5344CB8AC3E}">
        <p14:creationId xmlns:p14="http://schemas.microsoft.com/office/powerpoint/2010/main" val="75566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AC63928-297F-4A76-8719-53A1BCDA9139}" type="slidenum">
              <a:rPr lang="en-CA" smtClean="0"/>
              <a:pPr/>
              <a:t>1</a:t>
            </a:fld>
            <a:endParaRPr lang="en-CA"/>
          </a:p>
        </p:txBody>
      </p:sp>
    </p:spTree>
    <p:extLst>
      <p:ext uri="{BB962C8B-B14F-4D97-AF65-F5344CB8AC3E}">
        <p14:creationId xmlns:p14="http://schemas.microsoft.com/office/powerpoint/2010/main" val="3845364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5" name="Footer Placeholder 4"/>
          <p:cNvSpPr>
            <a:spLocks noGrp="1"/>
          </p:cNvSpPr>
          <p:nvPr>
            <p:ph type="ftr" sz="quarter" idx="11"/>
          </p:nvPr>
        </p:nvSpPr>
        <p:spPr/>
        <p:txBody>
          <a:bodyPr/>
          <a:lstStyle/>
          <a:p>
            <a:endParaRPr lang="en-CA"/>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67D0C01-FD35-4C22-9104-89437A419ACD}" type="slidenum">
              <a:rPr lang="en-CA" smtClean="0"/>
              <a:pPr/>
              <a:t>‹N°›</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8" name="Slide Number Placeholder 7"/>
          <p:cNvSpPr>
            <a:spLocks noGrp="1"/>
          </p:cNvSpPr>
          <p:nvPr>
            <p:ph type="sldNum" sz="quarter" idx="11"/>
          </p:nvPr>
        </p:nvSpPr>
        <p:spPr/>
        <p:txBody>
          <a:bodyPr/>
          <a:lstStyle/>
          <a:p>
            <a:fld id="{767D0C01-FD35-4C22-9104-89437A419ACD}" type="slidenum">
              <a:rPr lang="en-CA" smtClean="0"/>
              <a:pPr/>
              <a:t>‹N°›</a:t>
            </a:fld>
            <a:endParaRPr lang="en-CA"/>
          </a:p>
        </p:txBody>
      </p:sp>
      <p:sp>
        <p:nvSpPr>
          <p:cNvPr id="9" name="Footer Placeholder 8"/>
          <p:cNvSpPr>
            <a:spLocks noGrp="1"/>
          </p:cNvSpPr>
          <p:nvPr>
            <p:ph type="ftr" sz="quarter" idx="12"/>
          </p:nvPr>
        </p:nvSpPr>
        <p:spPr/>
        <p:txBody>
          <a:bodyPr/>
          <a:lstStyle/>
          <a:p>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767D0C01-FD35-4C22-9104-89437A419ACD}" type="slidenum">
              <a:rPr lang="en-CA" smtClean="0"/>
              <a:pPr/>
              <a:t>‹N°›</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67D0C01-FD35-4C22-9104-89437A419ACD}" type="slidenum">
              <a:rPr lang="en-CA" smtClean="0"/>
              <a:pPr/>
              <a:t>‹N°›</a:t>
            </a:fld>
            <a:endParaRPr lang="en-CA"/>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08B8D-7A3B-435B-B9E3-E6D6D45C5968}" type="datetimeFigureOut">
              <a:rPr lang="en-CA" smtClean="0"/>
              <a:pPr/>
              <a:t>2025-09-16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767D0C01-FD35-4C22-9104-89437A419ACD}" type="slidenum">
              <a:rPr lang="en-CA" smtClean="0"/>
              <a:pPr/>
              <a:t>‹N°›</a:t>
            </a:fld>
            <a:endParaRPr lang="en-CA"/>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D808B8D-7A3B-435B-B9E3-E6D6D45C5968}" type="datetimeFigureOut">
              <a:rPr lang="en-CA" smtClean="0"/>
              <a:pPr/>
              <a:t>2025-09-16</a:t>
            </a:fld>
            <a:endParaRPr lang="en-CA"/>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CA"/>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767D0C01-FD35-4C22-9104-89437A419ACD}" type="slidenum">
              <a:rPr lang="en-CA" smtClean="0"/>
              <a:pPr/>
              <a:t>‹N°›</a:t>
            </a:fld>
            <a:endParaRPr lang="en-CA"/>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035423"/>
          </a:xfrm>
        </p:spPr>
        <p:txBody>
          <a:bodyPr/>
          <a:lstStyle/>
          <a:p>
            <a:r>
              <a:rPr lang="en-CA" sz="7200" dirty="0"/>
              <a:t>Value Added Recognition</a:t>
            </a:r>
          </a:p>
        </p:txBody>
      </p:sp>
      <p:sp>
        <p:nvSpPr>
          <p:cNvPr id="3" name="Subtitle 2"/>
          <p:cNvSpPr>
            <a:spLocks noGrp="1"/>
          </p:cNvSpPr>
          <p:nvPr>
            <p:ph type="subTitle" idx="1"/>
          </p:nvPr>
        </p:nvSpPr>
        <p:spPr>
          <a:xfrm>
            <a:off x="1403648" y="3861048"/>
            <a:ext cx="6400800" cy="1800200"/>
          </a:xfrm>
        </p:spPr>
        <p:txBody>
          <a:bodyPr>
            <a:normAutofit fontScale="77500" lnSpcReduction="20000"/>
          </a:bodyPr>
          <a:lstStyle/>
          <a:p>
            <a:r>
              <a:rPr lang="en-CA" sz="4200" dirty="0"/>
              <a:t>Teacher’s Guide</a:t>
            </a:r>
          </a:p>
          <a:p>
            <a:r>
              <a:rPr lang="en-CA" sz="4200" dirty="0"/>
              <a:t>2025-2026</a:t>
            </a:r>
          </a:p>
          <a:p>
            <a:endParaRPr lang="en-CA" dirty="0"/>
          </a:p>
          <a:p>
            <a:r>
              <a:rPr lang="en-CA" dirty="0"/>
              <a:t>Prepared by the WQTA</a:t>
            </a:r>
          </a:p>
        </p:txBody>
      </p:sp>
    </p:spTree>
    <p:extLst>
      <p:ext uri="{BB962C8B-B14F-4D97-AF65-F5344CB8AC3E}">
        <p14:creationId xmlns:p14="http://schemas.microsoft.com/office/powerpoint/2010/main" val="1560874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7067128" cy="1371600"/>
          </a:xfrm>
        </p:spPr>
        <p:txBody>
          <a:bodyPr>
            <a:normAutofit fontScale="90000"/>
          </a:bodyPr>
          <a:lstStyle/>
          <a:p>
            <a:r>
              <a:rPr lang="en-CA" dirty="0"/>
              <a:t>Value Added:</a:t>
            </a:r>
            <a:br>
              <a:rPr lang="en-CA" dirty="0"/>
            </a:br>
            <a:r>
              <a:rPr lang="en-CA" dirty="0"/>
              <a:t>Credit Application Form</a:t>
            </a:r>
          </a:p>
        </p:txBody>
      </p:sp>
      <p:sp>
        <p:nvSpPr>
          <p:cNvPr id="3" name="Content Placeholder 2"/>
          <p:cNvSpPr>
            <a:spLocks noGrp="1"/>
          </p:cNvSpPr>
          <p:nvPr>
            <p:ph idx="1"/>
          </p:nvPr>
        </p:nvSpPr>
        <p:spPr>
          <a:xfrm>
            <a:off x="467544" y="1844824"/>
            <a:ext cx="2818656" cy="4525963"/>
          </a:xfrm>
        </p:spPr>
        <p:txBody>
          <a:bodyPr>
            <a:normAutofit fontScale="25000" lnSpcReduction="20000"/>
          </a:bodyPr>
          <a:lstStyle/>
          <a:p>
            <a:pPr marL="269875" indent="-269875">
              <a:buFont typeface="Arial" panose="020B0604020202020204" pitchFamily="34" charset="0"/>
              <a:buChar char="•"/>
            </a:pPr>
            <a:r>
              <a:rPr lang="en-CA" sz="8000" dirty="0"/>
              <a:t>Each teacher must complete a Credit Application Form referencing their Activity Log</a:t>
            </a:r>
          </a:p>
          <a:p>
            <a:pPr marL="269875" indent="-269875">
              <a:buFont typeface="Arial" panose="020B0604020202020204" pitchFamily="34" charset="0"/>
              <a:buChar char="•"/>
            </a:pPr>
            <a:r>
              <a:rPr lang="en-CA" sz="8000" dirty="0"/>
              <a:t>Each session (minimum of 30 minutes) will count as one credit, up to a maximum of 60 credits for any one activity</a:t>
            </a:r>
          </a:p>
          <a:p>
            <a:pPr marL="269875" indent="-269875">
              <a:buFont typeface="Arial" panose="020B0604020202020204" pitchFamily="34" charset="0"/>
              <a:buChar char="•"/>
            </a:pPr>
            <a:r>
              <a:rPr lang="en-CA" sz="8000" dirty="0"/>
              <a:t>Each overnight session will count as ten credits, up to a maximum of 30 credits for the year</a:t>
            </a:r>
          </a:p>
          <a:p>
            <a:endParaRPr lang="en-CA" dirty="0"/>
          </a:p>
        </p:txBody>
      </p:sp>
      <p:sp>
        <p:nvSpPr>
          <p:cNvPr id="5" name="TextBox 4"/>
          <p:cNvSpPr txBox="1"/>
          <p:nvPr/>
        </p:nvSpPr>
        <p:spPr>
          <a:xfrm>
            <a:off x="5364088" y="2205444"/>
            <a:ext cx="1008112" cy="215444"/>
          </a:xfrm>
          <a:prstGeom prst="rect">
            <a:avLst/>
          </a:prstGeom>
          <a:solidFill>
            <a:schemeClr val="bg1">
              <a:lumMod val="85000"/>
            </a:schemeClr>
          </a:solidFill>
        </p:spPr>
        <p:txBody>
          <a:bodyPr wrap="square" rtlCol="0">
            <a:spAutoFit/>
          </a:bodyPr>
          <a:lstStyle/>
          <a:p>
            <a:endParaRPr lang="en-CA" sz="800" dirty="0"/>
          </a:p>
        </p:txBody>
      </p:sp>
      <p:pic>
        <p:nvPicPr>
          <p:cNvPr id="6" name="Picture 5">
            <a:extLst>
              <a:ext uri="{FF2B5EF4-FFF2-40B4-BE49-F238E27FC236}">
                <a16:creationId xmlns:a16="http://schemas.microsoft.com/office/drawing/2014/main" id="{B7E18616-4CBD-9B53-14F3-F4100C546F53}"/>
              </a:ext>
            </a:extLst>
          </p:cNvPr>
          <p:cNvPicPr>
            <a:picLocks noChangeAspect="1"/>
          </p:cNvPicPr>
          <p:nvPr/>
        </p:nvPicPr>
        <p:blipFill>
          <a:blip r:embed="rId2"/>
          <a:stretch>
            <a:fillRect/>
          </a:stretch>
        </p:blipFill>
        <p:spPr>
          <a:xfrm>
            <a:off x="3563888" y="2205444"/>
            <a:ext cx="5239396" cy="3367276"/>
          </a:xfrm>
          <a:prstGeom prst="rect">
            <a:avLst/>
          </a:prstGeom>
        </p:spPr>
      </p:pic>
      <p:sp>
        <p:nvSpPr>
          <p:cNvPr id="4" name="Rectangle 3"/>
          <p:cNvSpPr/>
          <p:nvPr/>
        </p:nvSpPr>
        <p:spPr>
          <a:xfrm>
            <a:off x="5508104" y="2420888"/>
            <a:ext cx="864096" cy="2160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3869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7067128" cy="1371600"/>
          </a:xfrm>
        </p:spPr>
        <p:txBody>
          <a:bodyPr>
            <a:normAutofit/>
          </a:bodyPr>
          <a:lstStyle/>
          <a:p>
            <a:r>
              <a:rPr lang="en-CA" dirty="0"/>
              <a:t>Value Added:</a:t>
            </a:r>
            <a:br>
              <a:rPr lang="en-CA" dirty="0"/>
            </a:br>
            <a:r>
              <a:rPr lang="en-CA" dirty="0"/>
              <a:t>School Summary Sheet</a:t>
            </a:r>
          </a:p>
        </p:txBody>
      </p:sp>
      <p:sp>
        <p:nvSpPr>
          <p:cNvPr id="3" name="Content Placeholder 2"/>
          <p:cNvSpPr>
            <a:spLocks noGrp="1"/>
          </p:cNvSpPr>
          <p:nvPr>
            <p:ph idx="1"/>
          </p:nvPr>
        </p:nvSpPr>
        <p:spPr>
          <a:xfrm>
            <a:off x="467544" y="1916832"/>
            <a:ext cx="3528392" cy="4525963"/>
          </a:xfrm>
        </p:spPr>
        <p:txBody>
          <a:bodyPr>
            <a:normAutofit fontScale="40000" lnSpcReduction="20000"/>
          </a:bodyPr>
          <a:lstStyle/>
          <a:p>
            <a:pPr marL="269875" indent="-269875">
              <a:buFont typeface="Arial" panose="020B0604020202020204" pitchFamily="34" charset="0"/>
              <a:buChar char="•"/>
            </a:pPr>
            <a:r>
              <a:rPr lang="en-CA" sz="8000" dirty="0"/>
              <a:t>Each Principal or School Level Value Added Committee must complete one School Summary sheet for the entire staff (shown here)</a:t>
            </a:r>
          </a:p>
          <a:p>
            <a:endParaRPr lang="en-CA" dirty="0"/>
          </a:p>
        </p:txBody>
      </p:sp>
      <p:pic>
        <p:nvPicPr>
          <p:cNvPr id="512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3968" y="1772815"/>
            <a:ext cx="3744416" cy="4734199"/>
          </a:xfrm>
          <a:prstGeom prst="rect">
            <a:avLst/>
          </a:prstGeom>
          <a:noFill/>
          <a:ln w="9525">
            <a:solidFill>
              <a:srgbClr val="0070C0"/>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020272" y="1844824"/>
            <a:ext cx="1008112"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050696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fontScale="77500" lnSpcReduction="20000"/>
          </a:bodyPr>
          <a:lstStyle/>
          <a:p>
            <a:r>
              <a:rPr lang="en-CA" sz="2800" dirty="0"/>
              <a:t>Can I hold a value added twice in the same day?</a:t>
            </a:r>
          </a:p>
          <a:p>
            <a:r>
              <a:rPr lang="en-CA" sz="2800" dirty="0">
                <a:solidFill>
                  <a:srgbClr val="0070C0"/>
                </a:solidFill>
              </a:rPr>
              <a:t>During a regular workday, if a teacher holds a value added activity twice in the same day, then they will be able to claim two credits provided the requirements are met.</a:t>
            </a:r>
          </a:p>
          <a:p>
            <a:r>
              <a:rPr lang="en-CA" sz="2800" dirty="0">
                <a:solidFill>
                  <a:srgbClr val="0070C0"/>
                </a:solidFill>
              </a:rPr>
              <a:t>That is for example, a coach has a practice in the morning before school and then has a game that afternoon after school, then the teacher may claim each time for a credit.  </a:t>
            </a:r>
          </a:p>
          <a:p>
            <a:r>
              <a:rPr lang="en-CA" sz="2800" dirty="0">
                <a:solidFill>
                  <a:srgbClr val="0070C0"/>
                </a:solidFill>
              </a:rPr>
              <a:t>It would be similar for a teacher who runs Destination Imagination at lunch (at least 30 minutes) and then again after school (outside of presence time), then the teacher may claim each time as a credit.</a:t>
            </a:r>
          </a:p>
          <a:p>
            <a:r>
              <a:rPr lang="en-CA" sz="2800" dirty="0">
                <a:solidFill>
                  <a:srgbClr val="0070C0"/>
                </a:solidFill>
              </a:rPr>
              <a:t>This does not apply to tournaments.</a:t>
            </a:r>
          </a:p>
          <a:p>
            <a:pPr marL="342900" indent="-342900">
              <a:buFont typeface="Arial" panose="020B0604020202020204" pitchFamily="34" charset="0"/>
              <a:buChar char="•"/>
            </a:pPr>
            <a:endParaRPr lang="en-CA" sz="2800" dirty="0"/>
          </a:p>
          <a:p>
            <a:pPr lvl="1" indent="0">
              <a:buNone/>
            </a:pPr>
            <a:endParaRPr lang="en-CA" sz="2800" dirty="0"/>
          </a:p>
        </p:txBody>
      </p:sp>
    </p:spTree>
    <p:extLst>
      <p:ext uri="{BB962C8B-B14F-4D97-AF65-F5344CB8AC3E}">
        <p14:creationId xmlns:p14="http://schemas.microsoft.com/office/powerpoint/2010/main" val="3514697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a:bodyPr>
          <a:lstStyle/>
          <a:p>
            <a:pPr marL="342900" indent="-342900">
              <a:buFont typeface="Arial" panose="020B0604020202020204" pitchFamily="34" charset="0"/>
              <a:buChar char="•"/>
            </a:pPr>
            <a:r>
              <a:rPr lang="en-CA" sz="2800" dirty="0"/>
              <a:t>To what does Appendix clause “f” and “g” refer?</a:t>
            </a:r>
          </a:p>
          <a:p>
            <a:pPr lvl="1" indent="0">
              <a:buNone/>
            </a:pPr>
            <a:endParaRPr lang="en-CA" sz="2800"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924944"/>
            <a:ext cx="7860471" cy="17038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8641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What is the </a:t>
            </a:r>
            <a:r>
              <a:rPr lang="en-CA" sz="2800" u="sng" dirty="0"/>
              <a:t>minimum</a:t>
            </a:r>
            <a:r>
              <a:rPr lang="en-CA" sz="2800" dirty="0"/>
              <a:t> number of credits for one activity?</a:t>
            </a:r>
          </a:p>
          <a:p>
            <a:pPr marL="800100" lvl="1" indent="-342900"/>
            <a:r>
              <a:rPr lang="en-CA" sz="2800" dirty="0"/>
              <a:t>1 credit</a:t>
            </a:r>
          </a:p>
          <a:p>
            <a:pPr marL="342900" indent="-342900">
              <a:buFont typeface="Arial" panose="020B0604020202020204" pitchFamily="34" charset="0"/>
              <a:buChar char="•"/>
            </a:pPr>
            <a:r>
              <a:rPr lang="en-CA" sz="2800" dirty="0"/>
              <a:t>What is the </a:t>
            </a:r>
            <a:r>
              <a:rPr lang="en-CA" sz="2800" u="sng" dirty="0"/>
              <a:t>maximum</a:t>
            </a:r>
            <a:r>
              <a:rPr lang="en-CA" sz="2800" dirty="0"/>
              <a:t> number of credits for one activity?</a:t>
            </a:r>
          </a:p>
          <a:p>
            <a:pPr marL="800100" lvl="1" indent="-342900"/>
            <a:r>
              <a:rPr lang="en-CA" sz="2800" dirty="0"/>
              <a:t>60 credits.  This means if you have 50 soccer practices, and 18 soccer games, you will be awarded the maximum of 60 credits (not 68 credits as a result of the number of sessions)</a:t>
            </a:r>
          </a:p>
          <a:p>
            <a:pPr marL="800100" lvl="1" indent="-342900"/>
            <a:endParaRPr lang="en-CA" sz="2800" dirty="0"/>
          </a:p>
        </p:txBody>
      </p:sp>
    </p:spTree>
    <p:extLst>
      <p:ext uri="{BB962C8B-B14F-4D97-AF65-F5344CB8AC3E}">
        <p14:creationId xmlns:p14="http://schemas.microsoft.com/office/powerpoint/2010/main" val="358305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fontScale="92500"/>
          </a:bodyPr>
          <a:lstStyle/>
          <a:p>
            <a:pPr marL="342900" indent="-342900">
              <a:buFont typeface="Arial" panose="020B0604020202020204" pitchFamily="34" charset="0"/>
              <a:buChar char="•"/>
            </a:pPr>
            <a:r>
              <a:rPr lang="en-CA" sz="2800" dirty="0"/>
              <a:t>Are practices and games separate activities?</a:t>
            </a:r>
          </a:p>
          <a:p>
            <a:pPr marL="800100" lvl="1" indent="-342900"/>
            <a:r>
              <a:rPr lang="en-CA" sz="2800" dirty="0"/>
              <a:t>No.  Practices and games for the same team are considered part of the same activity.  However, they may each count as one session.</a:t>
            </a:r>
          </a:p>
          <a:p>
            <a:pPr marL="457200" indent="-457200">
              <a:buFont typeface="Arial" panose="020B0604020202020204" pitchFamily="34" charset="0"/>
              <a:buChar char="•"/>
            </a:pPr>
            <a:r>
              <a:rPr lang="en-CA" sz="2800" dirty="0"/>
              <a:t>My activity lasts for 3 hours, whereas someone else’s last for 30 minutes.  Shouldn’t I receive more compensation?</a:t>
            </a:r>
          </a:p>
          <a:p>
            <a:pPr marL="914400" lvl="1" indent="-457200"/>
            <a:r>
              <a:rPr lang="en-CA" sz="2800" dirty="0"/>
              <a:t>No.  The appendix in the Provincial Entente does not distinguish between the length of activities.</a:t>
            </a:r>
          </a:p>
        </p:txBody>
      </p:sp>
    </p:spTree>
    <p:extLst>
      <p:ext uri="{BB962C8B-B14F-4D97-AF65-F5344CB8AC3E}">
        <p14:creationId xmlns:p14="http://schemas.microsoft.com/office/powerpoint/2010/main" val="3167043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Can I apply for Value Added funds if I have students serving a lunchtime detention?</a:t>
            </a:r>
          </a:p>
          <a:p>
            <a:pPr marL="800100" lvl="1" indent="-342900"/>
            <a:r>
              <a:rPr lang="en-CA" sz="2800" dirty="0"/>
              <a:t>No.  Value Added funds are intended for services beyond a teacher’s normal tasks that are voluntary for the student and for the teacher</a:t>
            </a:r>
          </a:p>
          <a:p>
            <a:pPr marL="342900" indent="-342900">
              <a:buFont typeface="Arial" panose="020B0604020202020204" pitchFamily="34" charset="0"/>
              <a:buChar char="•"/>
            </a:pPr>
            <a:r>
              <a:rPr lang="en-CA" sz="2800" dirty="0"/>
              <a:t>Can I apply for Value Added funds for a school initiated program?</a:t>
            </a:r>
          </a:p>
          <a:p>
            <a:pPr marL="800100" lvl="1" indent="-342900"/>
            <a:r>
              <a:rPr lang="en-CA" sz="2800" dirty="0"/>
              <a:t>No.  An approved activity should be voluntary for all those involved.</a:t>
            </a:r>
          </a:p>
        </p:txBody>
      </p:sp>
    </p:spTree>
    <p:extLst>
      <p:ext uri="{BB962C8B-B14F-4D97-AF65-F5344CB8AC3E}">
        <p14:creationId xmlns:p14="http://schemas.microsoft.com/office/powerpoint/2010/main" val="4264086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fontScale="85000" lnSpcReduction="10000"/>
          </a:bodyPr>
          <a:lstStyle/>
          <a:p>
            <a:pPr marL="342900" indent="-342900">
              <a:buFont typeface="Arial" panose="020B0604020202020204" pitchFamily="34" charset="0"/>
              <a:buChar char="•"/>
            </a:pPr>
            <a:r>
              <a:rPr lang="en-CA" sz="2800" dirty="0"/>
              <a:t>If my session runs for more than 30 minutes, can I apply for more than one credit (for example, does a two hour session count for 4 credits)?</a:t>
            </a:r>
          </a:p>
          <a:p>
            <a:pPr marL="800100" lvl="1" indent="-342900"/>
            <a:r>
              <a:rPr lang="en-CA" sz="2800" dirty="0"/>
              <a:t>No.  The minimum length of a session is 30 minutes but there is no maximum (for example a two hour session counts for one credit). This is outlined in the Provincial Entente.</a:t>
            </a:r>
          </a:p>
          <a:p>
            <a:pPr marL="342900" indent="-342900">
              <a:buFont typeface="Arial" panose="020B0604020202020204" pitchFamily="34" charset="0"/>
              <a:buChar char="•"/>
            </a:pPr>
            <a:r>
              <a:rPr lang="en-CA" sz="2800" dirty="0"/>
              <a:t>What is the minimum number of students for an activity?</a:t>
            </a:r>
          </a:p>
          <a:p>
            <a:pPr marL="800100" lvl="1" indent="-342900"/>
            <a:r>
              <a:rPr lang="en-CA" sz="2800" dirty="0"/>
              <a:t>One student is the minimum, there is no maximum.  This is outlined in the Provincial Entente.</a:t>
            </a:r>
          </a:p>
          <a:p>
            <a:pPr marL="800100" lvl="1" indent="-342900"/>
            <a:endParaRPr lang="en-CA" sz="2800" dirty="0"/>
          </a:p>
        </p:txBody>
      </p:sp>
    </p:spTree>
    <p:extLst>
      <p:ext uri="{BB962C8B-B14F-4D97-AF65-F5344CB8AC3E}">
        <p14:creationId xmlns:p14="http://schemas.microsoft.com/office/powerpoint/2010/main" val="721248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fontScale="85000" lnSpcReduction="10000"/>
          </a:bodyPr>
          <a:lstStyle/>
          <a:p>
            <a:pPr marL="342900" indent="-342900">
              <a:buFont typeface="Arial" panose="020B0604020202020204" pitchFamily="34" charset="0"/>
              <a:buChar char="•"/>
            </a:pPr>
            <a:r>
              <a:rPr lang="en-CA" sz="2800" dirty="0"/>
              <a:t>Does a tournament count for more than one credit?</a:t>
            </a:r>
          </a:p>
          <a:p>
            <a:pPr marL="800100" lvl="1" indent="-342900"/>
            <a:r>
              <a:rPr lang="en-CA" sz="2800" dirty="0"/>
              <a:t>No.  The tournament is one activity however an overnight tournament would count as ten credits total.</a:t>
            </a:r>
          </a:p>
          <a:p>
            <a:pPr marL="342900" indent="-342900">
              <a:buFont typeface="Arial" panose="020B0604020202020204" pitchFamily="34" charset="0"/>
              <a:buChar char="•"/>
            </a:pPr>
            <a:r>
              <a:rPr lang="en-CA" sz="2800" dirty="0"/>
              <a:t>If my school trip runs for 5 overnights, how many credits do I apply for?</a:t>
            </a:r>
          </a:p>
          <a:p>
            <a:pPr marL="800100" lvl="1" indent="-342900"/>
            <a:r>
              <a:rPr lang="en-CA" sz="2800" dirty="0"/>
              <a:t>Overnight activities count for ten credits per night, up to a maximum of thirty credits per school year, regardless of the number of overnight trips.</a:t>
            </a:r>
          </a:p>
          <a:p>
            <a:pPr marL="800100" lvl="1" indent="-342900"/>
            <a:r>
              <a:rPr lang="en-CA" sz="2800" dirty="0"/>
              <a:t>Once the maximum is reached, one credit will be awarded for each additional overnight.</a:t>
            </a:r>
          </a:p>
        </p:txBody>
      </p:sp>
    </p:spTree>
    <p:extLst>
      <p:ext uri="{BB962C8B-B14F-4D97-AF65-F5344CB8AC3E}">
        <p14:creationId xmlns:p14="http://schemas.microsoft.com/office/powerpoint/2010/main" val="3963298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Does my application form require the signature of my Principal?</a:t>
            </a:r>
          </a:p>
          <a:p>
            <a:pPr marL="800100" lvl="1" indent="-342900"/>
            <a:r>
              <a:rPr lang="en-CA" sz="2800" dirty="0"/>
              <a:t>Yes.  If not, the form will not be processed.  In addition, incomplete submissions will not be processed.</a:t>
            </a:r>
          </a:p>
          <a:p>
            <a:pPr marL="342900" indent="-342900">
              <a:buFont typeface="Arial" panose="020B0604020202020204" pitchFamily="34" charset="0"/>
              <a:buChar char="•"/>
            </a:pPr>
            <a:r>
              <a:rPr lang="en-CA" sz="2800" dirty="0"/>
              <a:t>My Principal has assigned me to an activity during lunch.  Can I apply for Value Added credits? </a:t>
            </a:r>
          </a:p>
          <a:p>
            <a:pPr marL="800100" lvl="1" indent="-342900"/>
            <a:r>
              <a:rPr lang="en-CA" sz="2800" dirty="0"/>
              <a:t>No.  The activity must be voluntary on your behalf, and on the student’s behalf.</a:t>
            </a:r>
          </a:p>
        </p:txBody>
      </p:sp>
    </p:spTree>
    <p:extLst>
      <p:ext uri="{BB962C8B-B14F-4D97-AF65-F5344CB8AC3E}">
        <p14:creationId xmlns:p14="http://schemas.microsoft.com/office/powerpoint/2010/main" val="413432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In a nutshell</a:t>
            </a:r>
          </a:p>
        </p:txBody>
      </p:sp>
      <p:sp>
        <p:nvSpPr>
          <p:cNvPr id="3" name="Content Placeholder 2"/>
          <p:cNvSpPr>
            <a:spLocks noGrp="1"/>
          </p:cNvSpPr>
          <p:nvPr>
            <p:ph idx="1"/>
          </p:nvPr>
        </p:nvSpPr>
        <p:spPr>
          <a:xfrm>
            <a:off x="457200" y="1711349"/>
            <a:ext cx="8229600" cy="4525963"/>
          </a:xfrm>
        </p:spPr>
        <p:txBody>
          <a:bodyPr>
            <a:normAutofit/>
          </a:bodyPr>
          <a:lstStyle/>
          <a:p>
            <a:pPr marL="342900" indent="-342900">
              <a:buFont typeface="Arial" panose="020B0604020202020204" pitchFamily="34" charset="0"/>
              <a:buChar char="•"/>
            </a:pPr>
            <a:r>
              <a:rPr lang="en-CA" dirty="0"/>
              <a:t>Value Added funds have been negotiated in our Provincial Entente with the goal of recognizing teachers who work with students outside of their normal working day</a:t>
            </a:r>
          </a:p>
          <a:p>
            <a:pPr marL="342900" indent="-342900">
              <a:buFont typeface="Arial" panose="020B0604020202020204" pitchFamily="34" charset="0"/>
              <a:buChar char="•"/>
            </a:pPr>
            <a:r>
              <a:rPr lang="en-CA" dirty="0"/>
              <a:t>In 2025-2026, an allocation of a minimum of 100% of the funds was negotiated by the WQSB and the WQTA to be directed to recognize Value Added activities</a:t>
            </a:r>
          </a:p>
          <a:p>
            <a:pPr marL="342900" indent="-342900">
              <a:buFont typeface="Arial" panose="020B0604020202020204" pitchFamily="34" charset="0"/>
              <a:buChar char="•"/>
            </a:pPr>
            <a:r>
              <a:rPr lang="en-CA" dirty="0"/>
              <a:t>Teachers must complete the appropriate paperwork to apply for Value Added funding</a:t>
            </a:r>
          </a:p>
          <a:p>
            <a:pPr marL="342900" indent="-342900">
              <a:buFont typeface="Arial" panose="020B0604020202020204" pitchFamily="34" charset="0"/>
              <a:buChar char="•"/>
            </a:pPr>
            <a:r>
              <a:rPr lang="en-CA" dirty="0"/>
              <a:t>Only activities working directly with students outside of a teacher’s workload (outside of teaching time, homeroom, supervision, remediation), can be recognized for Value Added compensation</a:t>
            </a:r>
          </a:p>
        </p:txBody>
      </p:sp>
    </p:spTree>
    <p:extLst>
      <p:ext uri="{BB962C8B-B14F-4D97-AF65-F5344CB8AC3E}">
        <p14:creationId xmlns:p14="http://schemas.microsoft.com/office/powerpoint/2010/main" val="2067487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When will I receive my payment?</a:t>
            </a:r>
          </a:p>
          <a:p>
            <a:pPr marL="800100" lvl="1" indent="-342900"/>
            <a:r>
              <a:rPr lang="en-CA" sz="2800" dirty="0"/>
              <a:t>Payments will be processed in June and will appear on your paystub.  Deductions will be taken from the gross amount.</a:t>
            </a:r>
          </a:p>
          <a:p>
            <a:pPr marL="342900" indent="-342900">
              <a:buFont typeface="Arial" panose="020B0604020202020204" pitchFamily="34" charset="0"/>
              <a:buChar char="•"/>
            </a:pPr>
            <a:r>
              <a:rPr lang="en-CA" sz="2800" dirty="0"/>
              <a:t>How much is one credit worth?</a:t>
            </a:r>
          </a:p>
          <a:p>
            <a:pPr marL="800100" lvl="1" indent="-342900"/>
            <a:r>
              <a:rPr lang="en-CA" sz="2800" dirty="0"/>
              <a:t>The value of one credit cannot be determined until after all applications are vetted and processed.  One credit is equal to the total of the Value Added fund divided by the total number of credits.</a:t>
            </a:r>
          </a:p>
        </p:txBody>
      </p:sp>
    </p:spTree>
    <p:extLst>
      <p:ext uri="{BB962C8B-B14F-4D97-AF65-F5344CB8AC3E}">
        <p14:creationId xmlns:p14="http://schemas.microsoft.com/office/powerpoint/2010/main" val="877843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How do I keep track of my activities?</a:t>
            </a:r>
          </a:p>
          <a:p>
            <a:pPr marL="800100" lvl="1" indent="-342900"/>
            <a:r>
              <a:rPr lang="en-CA" sz="2800" dirty="0"/>
              <a:t>You must use the Value Added Activity Log.  You can complete this by hand or electronically.  Ensure that you are using the 2025-26 forms.</a:t>
            </a:r>
          </a:p>
          <a:p>
            <a:pPr marL="342900" indent="-342900">
              <a:buFont typeface="Arial" panose="020B0604020202020204" pitchFamily="34" charset="0"/>
              <a:buChar char="•"/>
            </a:pPr>
            <a:r>
              <a:rPr lang="en-CA" sz="2800" dirty="0"/>
              <a:t>Can I apply for credits if I’m planning/coordinating activities?</a:t>
            </a:r>
          </a:p>
          <a:p>
            <a:pPr marL="800100" lvl="1" indent="-342900"/>
            <a:r>
              <a:rPr lang="en-CA" sz="2800" dirty="0"/>
              <a:t>Yes if the planning/coordinating includes students present at the meetings (for example, student council planning a dance)</a:t>
            </a:r>
          </a:p>
        </p:txBody>
      </p:sp>
    </p:spTree>
    <p:extLst>
      <p:ext uri="{BB962C8B-B14F-4D97-AF65-F5344CB8AC3E}">
        <p14:creationId xmlns:p14="http://schemas.microsoft.com/office/powerpoint/2010/main" val="747674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lnSpcReduction="10000"/>
          </a:bodyPr>
          <a:lstStyle/>
          <a:p>
            <a:pPr marL="342900" indent="-342900">
              <a:buFont typeface="Arial" panose="020B0604020202020204" pitchFamily="34" charset="0"/>
              <a:buChar char="•"/>
            </a:pPr>
            <a:r>
              <a:rPr lang="en-CA" sz="2800" dirty="0"/>
              <a:t>Who is responsible to complete the Value Added Application Forms?</a:t>
            </a:r>
          </a:p>
          <a:p>
            <a:pPr marL="800100" lvl="1" indent="-342900"/>
            <a:r>
              <a:rPr lang="en-CA" sz="2800" dirty="0"/>
              <a:t>The teacher involved in the activities must complete the forms.  The Principal is only responsible to sign the form.</a:t>
            </a:r>
          </a:p>
          <a:p>
            <a:pPr marL="342900" indent="-342900">
              <a:buFont typeface="Arial" panose="020B0604020202020204" pitchFamily="34" charset="0"/>
              <a:buChar char="•"/>
            </a:pPr>
            <a:r>
              <a:rPr lang="en-CA" sz="2800" dirty="0"/>
              <a:t>Does Value Added compensation replace other forms of compensation?</a:t>
            </a:r>
          </a:p>
          <a:p>
            <a:pPr marL="800100" lvl="1" indent="-342900"/>
            <a:r>
              <a:rPr lang="en-CA" sz="2800" dirty="0"/>
              <a:t>No, the Value Added compensation is in addition to any other negotiated compensation.</a:t>
            </a:r>
          </a:p>
        </p:txBody>
      </p:sp>
    </p:spTree>
    <p:extLst>
      <p:ext uri="{BB962C8B-B14F-4D97-AF65-F5344CB8AC3E}">
        <p14:creationId xmlns:p14="http://schemas.microsoft.com/office/powerpoint/2010/main" val="4266208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003232" cy="1371600"/>
          </a:xfrm>
        </p:spPr>
        <p:txBody>
          <a:bodyPr>
            <a:normAutofit fontScale="90000"/>
          </a:bodyPr>
          <a:lstStyle/>
          <a:p>
            <a:r>
              <a:rPr lang="en-CA" dirty="0"/>
              <a:t>Value Added:</a:t>
            </a:r>
            <a:br>
              <a:rPr lang="en-CA" dirty="0"/>
            </a:br>
            <a:r>
              <a:rPr lang="en-CA" dirty="0"/>
              <a:t>Frequently asked questions</a:t>
            </a:r>
          </a:p>
        </p:txBody>
      </p:sp>
      <p:sp>
        <p:nvSpPr>
          <p:cNvPr id="3" name="Content Placeholder 2"/>
          <p:cNvSpPr>
            <a:spLocks noGrp="1"/>
          </p:cNvSpPr>
          <p:nvPr>
            <p:ph idx="1"/>
          </p:nvPr>
        </p:nvSpPr>
        <p:spPr>
          <a:xfrm>
            <a:off x="467544" y="1916833"/>
            <a:ext cx="7992888" cy="4464496"/>
          </a:xfrm>
        </p:spPr>
        <p:txBody>
          <a:bodyPr>
            <a:normAutofit fontScale="92500"/>
          </a:bodyPr>
          <a:lstStyle/>
          <a:p>
            <a:pPr marL="342900" indent="-342900">
              <a:buFont typeface="Arial" panose="020B0604020202020204" pitchFamily="34" charset="0"/>
              <a:buChar char="•"/>
            </a:pPr>
            <a:r>
              <a:rPr lang="en-CA" sz="2800" dirty="0"/>
              <a:t>Who can I contact to help further explain the process?</a:t>
            </a:r>
          </a:p>
          <a:p>
            <a:pPr marL="800100" lvl="1" indent="-342900"/>
            <a:r>
              <a:rPr lang="en-CA" sz="2800" dirty="0"/>
              <a:t>You can contact your WQTA  Delegate, your Principal or a member of your School Level Value Added Committee</a:t>
            </a:r>
          </a:p>
          <a:p>
            <a:pPr marL="342900" indent="-342900">
              <a:buFont typeface="Arial" panose="020B0604020202020204" pitchFamily="34" charset="0"/>
              <a:buChar char="•"/>
            </a:pPr>
            <a:r>
              <a:rPr lang="en-CA" sz="2800" dirty="0"/>
              <a:t>Who do I contact if there is a problem with my application?</a:t>
            </a:r>
          </a:p>
          <a:p>
            <a:pPr marL="800100" lvl="1" indent="-342900"/>
            <a:r>
              <a:rPr lang="en-CA" sz="2800" dirty="0"/>
              <a:t>You should contact your Principal.  The Board simply checks your form, but your principal approves the activity and the number of credits.</a:t>
            </a:r>
          </a:p>
        </p:txBody>
      </p:sp>
    </p:spTree>
    <p:extLst>
      <p:ext uri="{BB962C8B-B14F-4D97-AF65-F5344CB8AC3E}">
        <p14:creationId xmlns:p14="http://schemas.microsoft.com/office/powerpoint/2010/main" val="2452942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The Steps</a:t>
            </a:r>
          </a:p>
        </p:txBody>
      </p:sp>
      <p:sp>
        <p:nvSpPr>
          <p:cNvPr id="3" name="Content Placeholder 2"/>
          <p:cNvSpPr>
            <a:spLocks noGrp="1"/>
          </p:cNvSpPr>
          <p:nvPr>
            <p:ph idx="1"/>
          </p:nvPr>
        </p:nvSpPr>
        <p:spPr>
          <a:xfrm>
            <a:off x="457200" y="1772816"/>
            <a:ext cx="8229600" cy="4525963"/>
          </a:xfrm>
        </p:spPr>
        <p:txBody>
          <a:bodyPr>
            <a:normAutofit/>
          </a:bodyPr>
          <a:lstStyle/>
          <a:p>
            <a:pPr marL="457200" indent="-457200">
              <a:buFont typeface="+mj-lt"/>
              <a:buAutoNum type="arabicPeriod"/>
            </a:pPr>
            <a:r>
              <a:rPr lang="en-CA" dirty="0"/>
              <a:t>The Principal will notify teachers of pre-approved activities eligible for Value Added funds.  Any other activity must first be approved by the Principal (see exemplar of “Pre-approved Activities </a:t>
            </a:r>
            <a:r>
              <a:rPr lang="en-CA"/>
              <a:t>List”).</a:t>
            </a:r>
          </a:p>
          <a:p>
            <a:pPr marL="457200" indent="-457200">
              <a:buFont typeface="+mj-lt"/>
              <a:buAutoNum type="arabicPeriod"/>
            </a:pPr>
            <a:r>
              <a:rPr lang="en-CA" dirty="0"/>
              <a:t>Any teacher wishing to apply for Value Added funds MUST keep a detailed daily log (see “Value Added Activity Log”)</a:t>
            </a:r>
          </a:p>
          <a:p>
            <a:pPr marL="457200" indent="-457200">
              <a:buFont typeface="+mj-lt"/>
              <a:buAutoNum type="arabicPeriod"/>
            </a:pPr>
            <a:r>
              <a:rPr lang="en-CA" dirty="0"/>
              <a:t>The school must create a School Level Value Added Committee to oversee the process and applications.  This committee may be a subcommittee formed by School Council.  The committee will consist of an administrator and teachers.</a:t>
            </a:r>
          </a:p>
          <a:p>
            <a:pPr marL="457200" indent="-457200">
              <a:buFont typeface="+mj-lt"/>
              <a:buAutoNum type="arabicPeriod"/>
            </a:pPr>
            <a:endParaRPr lang="en-CA" dirty="0"/>
          </a:p>
          <a:p>
            <a:pPr marL="457200" indent="-457200">
              <a:buFont typeface="+mj-lt"/>
              <a:buAutoNum type="arabicPeriod"/>
            </a:pPr>
            <a:endParaRPr lang="en-CA" dirty="0"/>
          </a:p>
        </p:txBody>
      </p:sp>
    </p:spTree>
    <p:extLst>
      <p:ext uri="{BB962C8B-B14F-4D97-AF65-F5344CB8AC3E}">
        <p14:creationId xmlns:p14="http://schemas.microsoft.com/office/powerpoint/2010/main" val="143630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The Steps (</a:t>
            </a:r>
            <a:r>
              <a:rPr lang="en-CA" dirty="0" err="1"/>
              <a:t>cont</a:t>
            </a:r>
            <a:r>
              <a:rPr lang="en-CA" dirty="0"/>
              <a:t>…)</a:t>
            </a:r>
          </a:p>
        </p:txBody>
      </p:sp>
      <p:sp>
        <p:nvSpPr>
          <p:cNvPr id="3" name="Content Placeholder 2"/>
          <p:cNvSpPr>
            <a:spLocks noGrp="1"/>
          </p:cNvSpPr>
          <p:nvPr>
            <p:ph idx="1"/>
          </p:nvPr>
        </p:nvSpPr>
        <p:spPr>
          <a:xfrm>
            <a:off x="467544" y="1700808"/>
            <a:ext cx="8064896" cy="4525963"/>
          </a:xfrm>
        </p:spPr>
        <p:txBody>
          <a:bodyPr>
            <a:normAutofit fontScale="92500" lnSpcReduction="10000"/>
          </a:bodyPr>
          <a:lstStyle/>
          <a:p>
            <a:pPr marL="457200" indent="-457200">
              <a:buFont typeface="+mj-lt"/>
              <a:buAutoNum type="arabicPeriod" startAt="4"/>
            </a:pPr>
            <a:r>
              <a:rPr lang="en-CA" dirty="0"/>
              <a:t>Each teacher will use their log to complete the “Value Added Credit Application Form”</a:t>
            </a:r>
          </a:p>
          <a:p>
            <a:pPr marL="457200" indent="-457200">
              <a:buFont typeface="+mj-lt"/>
              <a:buAutoNum type="arabicPeriod" startAt="4"/>
            </a:pPr>
            <a:r>
              <a:rPr lang="en-CA" dirty="0"/>
              <a:t>In order to apply for Value Added funds, each teacher must submit the following documents to the School Level Value Added Committee by </a:t>
            </a:r>
            <a:r>
              <a:rPr lang="en-CA" b="1" dirty="0">
                <a:solidFill>
                  <a:srgbClr val="0070C0"/>
                </a:solidFill>
              </a:rPr>
              <a:t>May1st, 2026.</a:t>
            </a:r>
          </a:p>
          <a:p>
            <a:pPr marL="1257300" lvl="2" indent="-457200">
              <a:buFont typeface="Wingdings" panose="05000000000000000000" pitchFamily="2" charset="2"/>
              <a:buChar char="v"/>
            </a:pPr>
            <a:r>
              <a:rPr lang="en-CA" dirty="0"/>
              <a:t>The Value Added Credit Application Form</a:t>
            </a:r>
          </a:p>
          <a:p>
            <a:pPr marL="1257300" lvl="2" indent="-457200">
              <a:buFont typeface="Wingdings" panose="05000000000000000000" pitchFamily="2" charset="2"/>
              <a:buChar char="v"/>
            </a:pPr>
            <a:r>
              <a:rPr lang="en-CA" dirty="0"/>
              <a:t>The Value Added Activity Log</a:t>
            </a:r>
          </a:p>
          <a:p>
            <a:pPr marL="1257300" lvl="2" indent="-457200">
              <a:buFont typeface="Wingdings" panose="05000000000000000000" pitchFamily="2" charset="2"/>
              <a:buChar char="v"/>
            </a:pPr>
            <a:r>
              <a:rPr lang="en-CA" dirty="0"/>
              <a:t>A copy of the teacher’s timetable (teaching time, remediation, supervision)</a:t>
            </a:r>
          </a:p>
          <a:p>
            <a:pPr>
              <a:tabLst>
                <a:tab pos="452438" algn="l"/>
              </a:tabLst>
            </a:pPr>
            <a:r>
              <a:rPr lang="en-CA" dirty="0">
                <a:solidFill>
                  <a:srgbClr val="FF0000"/>
                </a:solidFill>
              </a:rPr>
              <a:t>	</a:t>
            </a:r>
            <a:r>
              <a:rPr lang="en-CA" dirty="0">
                <a:solidFill>
                  <a:srgbClr val="0070C0"/>
                </a:solidFill>
              </a:rPr>
              <a:t>Note: Activities occurring after May1st may be included in your 	submission</a:t>
            </a:r>
          </a:p>
          <a:p>
            <a:pPr marL="457200" indent="-457200">
              <a:buFont typeface="+mj-lt"/>
              <a:buAutoNum type="arabicPeriod" startAt="6"/>
            </a:pPr>
            <a:r>
              <a:rPr lang="en-CA" dirty="0"/>
              <a:t>The School Level Value Added Committee will go through every submission to ensure that it has been properly completed</a:t>
            </a:r>
          </a:p>
          <a:p>
            <a:pPr marL="457200" indent="-457200">
              <a:buFont typeface="+mj-lt"/>
              <a:buAutoNum type="arabicPeriod" startAt="6"/>
            </a:pPr>
            <a:r>
              <a:rPr lang="en-CA" dirty="0"/>
              <a:t>The Principal will approve each application with a signature</a:t>
            </a:r>
          </a:p>
        </p:txBody>
      </p:sp>
    </p:spTree>
    <p:extLst>
      <p:ext uri="{BB962C8B-B14F-4D97-AF65-F5344CB8AC3E}">
        <p14:creationId xmlns:p14="http://schemas.microsoft.com/office/powerpoint/2010/main" val="424661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The Steps (</a:t>
            </a:r>
            <a:r>
              <a:rPr lang="en-CA" dirty="0" err="1"/>
              <a:t>cont</a:t>
            </a:r>
            <a:r>
              <a:rPr lang="en-CA" dirty="0"/>
              <a:t>…)</a:t>
            </a:r>
          </a:p>
        </p:txBody>
      </p:sp>
      <p:sp>
        <p:nvSpPr>
          <p:cNvPr id="3" name="Content Placeholder 2"/>
          <p:cNvSpPr>
            <a:spLocks noGrp="1"/>
          </p:cNvSpPr>
          <p:nvPr>
            <p:ph idx="1"/>
          </p:nvPr>
        </p:nvSpPr>
        <p:spPr>
          <a:xfrm>
            <a:off x="467544" y="1700808"/>
            <a:ext cx="8064896" cy="4525963"/>
          </a:xfrm>
        </p:spPr>
        <p:txBody>
          <a:bodyPr>
            <a:normAutofit/>
          </a:bodyPr>
          <a:lstStyle/>
          <a:p>
            <a:pPr marL="457200" indent="-457200">
              <a:buFont typeface="+mj-lt"/>
              <a:buAutoNum type="arabicPeriod" startAt="8"/>
            </a:pPr>
            <a:r>
              <a:rPr lang="en-CA" dirty="0"/>
              <a:t>The Principal will send the following to the Board Level Value Added Committee, care of Pascal Proulx or Sylvie Monette, by </a:t>
            </a:r>
            <a:r>
              <a:rPr lang="en-CA" b="1" dirty="0">
                <a:solidFill>
                  <a:srgbClr val="0070C0"/>
                </a:solidFill>
              </a:rPr>
              <a:t>May </a:t>
            </a:r>
            <a:r>
              <a:rPr lang="en-CA" dirty="0">
                <a:solidFill>
                  <a:srgbClr val="0070C0"/>
                </a:solidFill>
              </a:rPr>
              <a:t>15</a:t>
            </a:r>
            <a:r>
              <a:rPr lang="en-CA" b="1" dirty="0">
                <a:solidFill>
                  <a:srgbClr val="0070C0"/>
                </a:solidFill>
              </a:rPr>
              <a:t>, 2025:</a:t>
            </a:r>
          </a:p>
          <a:p>
            <a:pPr marL="1257300" lvl="2" indent="-457200">
              <a:buFont typeface="Wingdings" panose="05000000000000000000" pitchFamily="2" charset="2"/>
              <a:buChar char="v"/>
            </a:pPr>
            <a:r>
              <a:rPr lang="en-CA" dirty="0"/>
              <a:t>For each teacher…</a:t>
            </a:r>
          </a:p>
          <a:p>
            <a:pPr marL="1714500" lvl="3" indent="-457200">
              <a:buFont typeface="Wingdings" panose="05000000000000000000" pitchFamily="2" charset="2"/>
              <a:buChar char="ü"/>
            </a:pPr>
            <a:r>
              <a:rPr lang="en-CA" dirty="0"/>
              <a:t>The Value Added Credit Application Form</a:t>
            </a:r>
          </a:p>
          <a:p>
            <a:pPr marL="1714500" lvl="3" indent="-457200">
              <a:buFont typeface="Wingdings" panose="05000000000000000000" pitchFamily="2" charset="2"/>
              <a:buChar char="ü"/>
            </a:pPr>
            <a:r>
              <a:rPr lang="en-CA" dirty="0"/>
              <a:t>The Value Added Activity Log</a:t>
            </a:r>
          </a:p>
          <a:p>
            <a:pPr marL="1714500" lvl="3" indent="-457200">
              <a:buFont typeface="Wingdings" panose="05000000000000000000" pitchFamily="2" charset="2"/>
              <a:buChar char="ü"/>
            </a:pPr>
            <a:r>
              <a:rPr lang="en-CA" dirty="0"/>
              <a:t>A copy of the teacher’s timetable</a:t>
            </a:r>
            <a:endParaRPr lang="en-CA" b="1" dirty="0">
              <a:solidFill>
                <a:srgbClr val="C00000"/>
              </a:solidFill>
            </a:endParaRPr>
          </a:p>
          <a:p>
            <a:pPr marL="1250950" lvl="3" indent="-442913">
              <a:buFont typeface="Wingdings" panose="05000000000000000000" pitchFamily="2" charset="2"/>
              <a:buChar char="v"/>
            </a:pPr>
            <a:r>
              <a:rPr lang="en-CA" dirty="0"/>
              <a:t>A copy of their school’s calendar including days of cycle and all PD days (ensure the school name is indicated)</a:t>
            </a:r>
          </a:p>
          <a:p>
            <a:pPr marL="1250950" lvl="3" indent="-442913">
              <a:buFont typeface="Wingdings" panose="05000000000000000000" pitchFamily="2" charset="2"/>
              <a:buChar char="v"/>
            </a:pPr>
            <a:r>
              <a:rPr lang="en-CA" dirty="0"/>
              <a:t>A summary sheet indicating the names of all the applicants and each of their total credits</a:t>
            </a:r>
          </a:p>
        </p:txBody>
      </p:sp>
    </p:spTree>
    <p:extLst>
      <p:ext uri="{BB962C8B-B14F-4D97-AF65-F5344CB8AC3E}">
        <p14:creationId xmlns:p14="http://schemas.microsoft.com/office/powerpoint/2010/main" val="843881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Value Added: Timeline</a:t>
            </a:r>
          </a:p>
        </p:txBody>
      </p:sp>
      <p:sp>
        <p:nvSpPr>
          <p:cNvPr id="3" name="Content Placeholder 2"/>
          <p:cNvSpPr>
            <a:spLocks noGrp="1"/>
          </p:cNvSpPr>
          <p:nvPr>
            <p:ph idx="1"/>
          </p:nvPr>
        </p:nvSpPr>
        <p:spPr/>
        <p:txBody>
          <a:bodyPr>
            <a:normAutofit fontScale="92500" lnSpcReduction="10000"/>
          </a:bodyPr>
          <a:lstStyle/>
          <a:p>
            <a:pPr marL="342900" indent="-342900">
              <a:buFont typeface="Arial" panose="020B0604020202020204" pitchFamily="34" charset="0"/>
              <a:buChar char="•"/>
            </a:pPr>
            <a:r>
              <a:rPr lang="en-CA" dirty="0"/>
              <a:t>By </a:t>
            </a:r>
            <a:r>
              <a:rPr lang="en-CA" dirty="0">
                <a:solidFill>
                  <a:srgbClr val="0070C0"/>
                </a:solidFill>
              </a:rPr>
              <a:t>Oct 17, 2025</a:t>
            </a:r>
            <a:r>
              <a:rPr lang="en-CA" dirty="0"/>
              <a:t>: Each school creates a Value Added School Level Committee</a:t>
            </a:r>
          </a:p>
          <a:p>
            <a:pPr marL="342900" indent="-342900">
              <a:buFont typeface="Arial" panose="020B0604020202020204" pitchFamily="34" charset="0"/>
              <a:buChar char="•"/>
            </a:pPr>
            <a:r>
              <a:rPr lang="fr-CA" dirty="0"/>
              <a:t>By </a:t>
            </a:r>
            <a:r>
              <a:rPr lang="fr-CA" dirty="0" err="1">
                <a:solidFill>
                  <a:srgbClr val="0070C0"/>
                </a:solidFill>
              </a:rPr>
              <a:t>Oct</a:t>
            </a:r>
            <a:r>
              <a:rPr lang="fr-CA" dirty="0">
                <a:solidFill>
                  <a:srgbClr val="0070C0"/>
                </a:solidFill>
              </a:rPr>
              <a:t> 31, 2025 </a:t>
            </a:r>
            <a:r>
              <a:rPr lang="fr-CA" dirty="0"/>
              <a:t>: </a:t>
            </a:r>
            <a:r>
              <a:rPr lang="en-CA" dirty="0"/>
              <a:t>All activities must be submitted to the principal for approval</a:t>
            </a:r>
          </a:p>
          <a:p>
            <a:pPr marL="342900" indent="-342900">
              <a:buFont typeface="Arial" panose="020B0604020202020204" pitchFamily="34" charset="0"/>
              <a:buChar char="•"/>
            </a:pPr>
            <a:r>
              <a:rPr lang="en-CA" dirty="0"/>
              <a:t>By </a:t>
            </a:r>
            <a:r>
              <a:rPr lang="en-CA" sz="2000" b="1" dirty="0">
                <a:solidFill>
                  <a:srgbClr val="0070C0"/>
                </a:solidFill>
              </a:rPr>
              <a:t>May </a:t>
            </a:r>
            <a:r>
              <a:rPr lang="en-CA" dirty="0">
                <a:solidFill>
                  <a:srgbClr val="0070C0"/>
                </a:solidFill>
              </a:rPr>
              <a:t>1</a:t>
            </a:r>
            <a:r>
              <a:rPr lang="en-CA" sz="2000" b="1" dirty="0">
                <a:solidFill>
                  <a:srgbClr val="0070C0"/>
                </a:solidFill>
              </a:rPr>
              <a:t>, 2026</a:t>
            </a:r>
            <a:r>
              <a:rPr lang="en-CA" dirty="0"/>
              <a:t>: All teachers submit their Value Added Credit Application Forms and other required documents to the School Level Committee</a:t>
            </a:r>
          </a:p>
          <a:p>
            <a:pPr marL="342900" indent="-342900">
              <a:buFont typeface="Arial" panose="020B0604020202020204" pitchFamily="34" charset="0"/>
              <a:buChar char="•"/>
            </a:pPr>
            <a:r>
              <a:rPr lang="en-CA" dirty="0"/>
              <a:t>By </a:t>
            </a:r>
            <a:r>
              <a:rPr lang="en-CA" sz="2000" b="1" dirty="0">
                <a:solidFill>
                  <a:srgbClr val="0070C0"/>
                </a:solidFill>
              </a:rPr>
              <a:t>May </a:t>
            </a:r>
            <a:r>
              <a:rPr lang="en-CA" dirty="0">
                <a:solidFill>
                  <a:srgbClr val="0070C0"/>
                </a:solidFill>
              </a:rPr>
              <a:t>15</a:t>
            </a:r>
            <a:r>
              <a:rPr lang="en-CA" sz="2000" b="1" dirty="0">
                <a:solidFill>
                  <a:srgbClr val="0070C0"/>
                </a:solidFill>
              </a:rPr>
              <a:t>, 2026</a:t>
            </a:r>
            <a:r>
              <a:rPr lang="en-CA" dirty="0"/>
              <a:t>: Principals submit all forms to the Board Level Committee.  The Board will then collect and verify the forms.</a:t>
            </a:r>
          </a:p>
          <a:p>
            <a:pPr marL="342900" indent="-342900">
              <a:buFont typeface="Arial" panose="020B0604020202020204" pitchFamily="34" charset="0"/>
              <a:buChar char="•"/>
            </a:pPr>
            <a:r>
              <a:rPr lang="en-CA" dirty="0"/>
              <a:t>By </a:t>
            </a:r>
            <a:r>
              <a:rPr lang="en-CA" dirty="0">
                <a:solidFill>
                  <a:srgbClr val="0070C0"/>
                </a:solidFill>
              </a:rPr>
              <a:t>May 29</a:t>
            </a:r>
            <a:r>
              <a:rPr lang="en-CA" sz="2000" b="1" dirty="0">
                <a:solidFill>
                  <a:srgbClr val="0070C0"/>
                </a:solidFill>
              </a:rPr>
              <a:t>, 2026</a:t>
            </a:r>
            <a:r>
              <a:rPr lang="en-CA" dirty="0"/>
              <a:t>: The Board will provide a summary of the forms for processing of payments.</a:t>
            </a:r>
          </a:p>
          <a:p>
            <a:pPr marL="342900" indent="-342900">
              <a:buFont typeface="Arial" panose="020B0604020202020204" pitchFamily="34" charset="0"/>
              <a:buChar char="•"/>
            </a:pPr>
            <a:r>
              <a:rPr lang="en-CA" dirty="0">
                <a:solidFill>
                  <a:srgbClr val="0070C0"/>
                </a:solidFill>
              </a:rPr>
              <a:t>June 2026</a:t>
            </a:r>
            <a:r>
              <a:rPr lang="en-CA" dirty="0"/>
              <a:t>: Payments will be made to teachers</a:t>
            </a:r>
          </a:p>
          <a:p>
            <a:endParaRPr lang="en-CA" dirty="0"/>
          </a:p>
        </p:txBody>
      </p:sp>
    </p:spTree>
    <p:extLst>
      <p:ext uri="{BB962C8B-B14F-4D97-AF65-F5344CB8AC3E}">
        <p14:creationId xmlns:p14="http://schemas.microsoft.com/office/powerpoint/2010/main" val="2218073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Pre-Approved List</a:t>
            </a:r>
          </a:p>
        </p:txBody>
      </p:sp>
      <p:sp>
        <p:nvSpPr>
          <p:cNvPr id="3" name="Content Placeholder 2"/>
          <p:cNvSpPr>
            <a:spLocks noGrp="1"/>
          </p:cNvSpPr>
          <p:nvPr>
            <p:ph idx="1"/>
          </p:nvPr>
        </p:nvSpPr>
        <p:spPr>
          <a:xfrm>
            <a:off x="457200" y="1783357"/>
            <a:ext cx="4474840" cy="4525963"/>
          </a:xfrm>
        </p:spPr>
        <p:txBody>
          <a:bodyPr>
            <a:normAutofit/>
          </a:bodyPr>
          <a:lstStyle/>
          <a:p>
            <a:pPr marL="342900" indent="-342900">
              <a:buFont typeface="Arial" panose="020B0604020202020204" pitchFamily="34" charset="0"/>
              <a:buChar char="•"/>
            </a:pPr>
            <a:r>
              <a:rPr lang="en-CA" dirty="0"/>
              <a:t>Principals are encouraged to complete and distribute a list of pre-approved activities, shown here, to help facilitate the overall application and approval process</a:t>
            </a:r>
          </a:p>
          <a:p>
            <a:pPr marL="342900" indent="-342900">
              <a:buFont typeface="Arial" panose="020B0604020202020204" pitchFamily="34" charset="0"/>
              <a:buChar char="•"/>
            </a:pPr>
            <a:r>
              <a:rPr lang="en-CA" dirty="0"/>
              <a:t>An “Exemplar” shows some of the possible activities</a:t>
            </a:r>
          </a:p>
        </p:txBody>
      </p:sp>
      <p:pic>
        <p:nvPicPr>
          <p:cNvPr id="5" name="Picture 4">
            <a:extLst>
              <a:ext uri="{FF2B5EF4-FFF2-40B4-BE49-F238E27FC236}">
                <a16:creationId xmlns:a16="http://schemas.microsoft.com/office/drawing/2014/main" id="{0A16C7CE-7ED0-C651-E61B-A5A8B085442D}"/>
              </a:ext>
            </a:extLst>
          </p:cNvPr>
          <p:cNvPicPr>
            <a:picLocks noChangeAspect="1"/>
          </p:cNvPicPr>
          <p:nvPr/>
        </p:nvPicPr>
        <p:blipFill>
          <a:blip r:embed="rId2"/>
          <a:stretch>
            <a:fillRect/>
          </a:stretch>
        </p:blipFill>
        <p:spPr>
          <a:xfrm>
            <a:off x="4932040" y="1516846"/>
            <a:ext cx="3967167" cy="4792474"/>
          </a:xfrm>
          <a:prstGeom prst="rect">
            <a:avLst/>
          </a:prstGeom>
        </p:spPr>
      </p:pic>
      <p:sp>
        <p:nvSpPr>
          <p:cNvPr id="4" name="Rectangle 3">
            <a:extLst>
              <a:ext uri="{FF2B5EF4-FFF2-40B4-BE49-F238E27FC236}">
                <a16:creationId xmlns:a16="http://schemas.microsoft.com/office/drawing/2014/main" id="{B0B5603F-0F85-40C4-AFAD-935E6D620B28}"/>
              </a:ext>
            </a:extLst>
          </p:cNvPr>
          <p:cNvSpPr/>
          <p:nvPr/>
        </p:nvSpPr>
        <p:spPr>
          <a:xfrm>
            <a:off x="7812360" y="1783357"/>
            <a:ext cx="576064" cy="61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70732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Value Added:</a:t>
            </a:r>
            <a:br>
              <a:rPr lang="en-CA" dirty="0"/>
            </a:br>
            <a:r>
              <a:rPr lang="en-CA" dirty="0"/>
              <a:t>Activity Log</a:t>
            </a:r>
          </a:p>
        </p:txBody>
      </p:sp>
      <p:sp>
        <p:nvSpPr>
          <p:cNvPr id="3" name="Content Placeholder 2"/>
          <p:cNvSpPr>
            <a:spLocks noGrp="1"/>
          </p:cNvSpPr>
          <p:nvPr>
            <p:ph idx="1"/>
          </p:nvPr>
        </p:nvSpPr>
        <p:spPr>
          <a:xfrm>
            <a:off x="457200" y="1628800"/>
            <a:ext cx="2599181" cy="4597971"/>
          </a:xfrm>
        </p:spPr>
        <p:txBody>
          <a:bodyPr>
            <a:normAutofit/>
          </a:bodyPr>
          <a:lstStyle/>
          <a:p>
            <a:pPr marL="342900" indent="-342900">
              <a:buFont typeface="Arial" panose="020B0604020202020204" pitchFamily="34" charset="0"/>
              <a:buChar char="•"/>
            </a:pPr>
            <a:r>
              <a:rPr lang="en-CA" dirty="0"/>
              <a:t>Each teacher must maintain a daily Activity Log throughout the year, using the template shown here.</a:t>
            </a:r>
          </a:p>
          <a:p>
            <a:pPr marL="342900" indent="-342900">
              <a:buFont typeface="Arial" panose="020B0604020202020204" pitchFamily="34" charset="0"/>
              <a:buChar char="•"/>
            </a:pPr>
            <a:r>
              <a:rPr lang="en-CA" dirty="0"/>
              <a:t>The Log will be submitted to the School Level Value Added Committee</a:t>
            </a:r>
          </a:p>
          <a:p>
            <a:endParaRPr lang="en-CA" dirty="0"/>
          </a:p>
        </p:txBody>
      </p:sp>
      <p:sp>
        <p:nvSpPr>
          <p:cNvPr id="4" name="TextBox 3"/>
          <p:cNvSpPr txBox="1"/>
          <p:nvPr/>
        </p:nvSpPr>
        <p:spPr>
          <a:xfrm>
            <a:off x="4860032" y="2132856"/>
            <a:ext cx="1008112" cy="369332"/>
          </a:xfrm>
          <a:prstGeom prst="rect">
            <a:avLst/>
          </a:prstGeom>
          <a:solidFill>
            <a:schemeClr val="bg1">
              <a:lumMod val="85000"/>
            </a:schemeClr>
          </a:solidFill>
        </p:spPr>
        <p:txBody>
          <a:bodyPr wrap="square" rtlCol="0">
            <a:spAutoFit/>
          </a:bodyPr>
          <a:lstStyle/>
          <a:p>
            <a:endParaRPr lang="en-CA" dirty="0"/>
          </a:p>
        </p:txBody>
      </p:sp>
      <p:pic>
        <p:nvPicPr>
          <p:cNvPr id="6" name="Picture 5">
            <a:extLst>
              <a:ext uri="{FF2B5EF4-FFF2-40B4-BE49-F238E27FC236}">
                <a16:creationId xmlns:a16="http://schemas.microsoft.com/office/drawing/2014/main" id="{02CEA7A3-B76F-97B6-C902-2E21504B8585}"/>
              </a:ext>
            </a:extLst>
          </p:cNvPr>
          <p:cNvPicPr>
            <a:picLocks noChangeAspect="1"/>
          </p:cNvPicPr>
          <p:nvPr/>
        </p:nvPicPr>
        <p:blipFill>
          <a:blip r:embed="rId2"/>
          <a:stretch>
            <a:fillRect/>
          </a:stretch>
        </p:blipFill>
        <p:spPr>
          <a:xfrm>
            <a:off x="3056381" y="1501190"/>
            <a:ext cx="5623526" cy="5184576"/>
          </a:xfrm>
          <a:prstGeom prst="rect">
            <a:avLst/>
          </a:prstGeom>
        </p:spPr>
      </p:pic>
      <p:sp>
        <p:nvSpPr>
          <p:cNvPr id="5" name="Rectangle 4"/>
          <p:cNvSpPr/>
          <p:nvPr/>
        </p:nvSpPr>
        <p:spPr>
          <a:xfrm>
            <a:off x="4788024" y="1916832"/>
            <a:ext cx="122413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067487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Value Added:</a:t>
            </a:r>
            <a:br>
              <a:rPr lang="en-CA" dirty="0"/>
            </a:br>
            <a:r>
              <a:rPr lang="en-CA" dirty="0"/>
              <a:t>Teacher’s Workload</a:t>
            </a:r>
          </a:p>
        </p:txBody>
      </p:sp>
      <p:sp>
        <p:nvSpPr>
          <p:cNvPr id="3" name="Content Placeholder 2"/>
          <p:cNvSpPr>
            <a:spLocks noGrp="1"/>
          </p:cNvSpPr>
          <p:nvPr>
            <p:ph idx="1"/>
          </p:nvPr>
        </p:nvSpPr>
        <p:spPr>
          <a:xfrm>
            <a:off x="381254" y="1916833"/>
            <a:ext cx="7863154" cy="648072"/>
          </a:xfrm>
        </p:spPr>
        <p:txBody>
          <a:bodyPr>
            <a:noAutofit/>
          </a:bodyPr>
          <a:lstStyle/>
          <a:p>
            <a:pPr marL="269875" indent="-269875">
              <a:buFont typeface="Arial" panose="020B0604020202020204" pitchFamily="34" charset="0"/>
              <a:buChar char="•"/>
            </a:pPr>
            <a:r>
              <a:rPr lang="en-CA" dirty="0"/>
              <a:t>Each teacher must submit a copy of their timetable including all teaching, supervision, remediation</a:t>
            </a:r>
          </a:p>
        </p:txBody>
      </p:sp>
      <p:sp>
        <p:nvSpPr>
          <p:cNvPr id="4" name="TextBox 3"/>
          <p:cNvSpPr txBox="1"/>
          <p:nvPr/>
        </p:nvSpPr>
        <p:spPr>
          <a:xfrm>
            <a:off x="2530633" y="5877272"/>
            <a:ext cx="3564396" cy="369332"/>
          </a:xfrm>
          <a:prstGeom prst="rect">
            <a:avLst/>
          </a:prstGeom>
          <a:noFill/>
        </p:spPr>
        <p:txBody>
          <a:bodyPr wrap="square" rtlCol="0">
            <a:spAutoFit/>
          </a:bodyPr>
          <a:lstStyle/>
          <a:p>
            <a:r>
              <a:rPr lang="en-CA" dirty="0"/>
              <a:t>Example of a complete timetable</a:t>
            </a:r>
          </a:p>
        </p:txBody>
      </p:sp>
      <p:pic>
        <p:nvPicPr>
          <p:cNvPr id="6" name="Picture 5">
            <a:extLst>
              <a:ext uri="{FF2B5EF4-FFF2-40B4-BE49-F238E27FC236}">
                <a16:creationId xmlns:a16="http://schemas.microsoft.com/office/drawing/2014/main" id="{951F269C-6886-7D7E-F4AD-AB9AADB9B928}"/>
              </a:ext>
            </a:extLst>
          </p:cNvPr>
          <p:cNvPicPr>
            <a:picLocks noChangeAspect="1"/>
          </p:cNvPicPr>
          <p:nvPr/>
        </p:nvPicPr>
        <p:blipFill>
          <a:blip r:embed="rId2"/>
          <a:stretch>
            <a:fillRect/>
          </a:stretch>
        </p:blipFill>
        <p:spPr>
          <a:xfrm>
            <a:off x="1547664" y="2804309"/>
            <a:ext cx="5297984" cy="2942060"/>
          </a:xfrm>
          <a:prstGeom prst="rect">
            <a:avLst/>
          </a:prstGeom>
        </p:spPr>
      </p:pic>
    </p:spTree>
    <p:extLst>
      <p:ext uri="{BB962C8B-B14F-4D97-AF65-F5344CB8AC3E}">
        <p14:creationId xmlns:p14="http://schemas.microsoft.com/office/powerpoint/2010/main" val="1706604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492</TotalTime>
  <Words>1697</Words>
  <Application>Microsoft Office PowerPoint</Application>
  <PresentationFormat>Affichage à l'écran (4:3)</PresentationFormat>
  <Paragraphs>113</Paragraphs>
  <Slides>23</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Arial Black</vt:lpstr>
      <vt:lpstr>Calibri</vt:lpstr>
      <vt:lpstr>Wingdings</vt:lpstr>
      <vt:lpstr>Essential</vt:lpstr>
      <vt:lpstr>Value Added Recognition</vt:lpstr>
      <vt:lpstr>Value Added: In a nutshell</vt:lpstr>
      <vt:lpstr>Value Added: The Steps</vt:lpstr>
      <vt:lpstr>Value Added: The Steps (cont…)</vt:lpstr>
      <vt:lpstr>Value Added: The Steps (cont…)</vt:lpstr>
      <vt:lpstr>Value Added: Timeline</vt:lpstr>
      <vt:lpstr>Value Added: Pre-Approved List</vt:lpstr>
      <vt:lpstr>Value Added: Activity Log</vt:lpstr>
      <vt:lpstr>Value Added: Teacher’s Workload</vt:lpstr>
      <vt:lpstr>Value Added: Credit Application Form</vt:lpstr>
      <vt:lpstr>Value Added: School Summary Sheet</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lpstr>Value Added: Frequently asked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Added Recognition</dc:title>
  <dc:creator>Default</dc:creator>
  <cp:lastModifiedBy>Usager</cp:lastModifiedBy>
  <cp:revision>69</cp:revision>
  <dcterms:created xsi:type="dcterms:W3CDTF">2013-09-09T01:14:32Z</dcterms:created>
  <dcterms:modified xsi:type="dcterms:W3CDTF">2025-09-16T18:35:04Z</dcterms:modified>
</cp:coreProperties>
</file>