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65" r:id="rId2"/>
    <p:sldId id="256" r:id="rId3"/>
    <p:sldId id="796" r:id="rId4"/>
    <p:sldId id="782" r:id="rId5"/>
    <p:sldId id="797" r:id="rId6"/>
    <p:sldId id="807" r:id="rId7"/>
    <p:sldId id="783" r:id="rId8"/>
    <p:sldId id="784" r:id="rId9"/>
    <p:sldId id="795" r:id="rId10"/>
    <p:sldId id="810" r:id="rId11"/>
    <p:sldId id="800" r:id="rId12"/>
    <p:sldId id="809" r:id="rId13"/>
    <p:sldId id="789" r:id="rId14"/>
    <p:sldId id="785" r:id="rId15"/>
    <p:sldId id="794" r:id="rId16"/>
    <p:sldId id="791" r:id="rId17"/>
    <p:sldId id="792" r:id="rId18"/>
    <p:sldId id="793" r:id="rId19"/>
    <p:sldId id="801" r:id="rId20"/>
    <p:sldId id="804" r:id="rId21"/>
    <p:sldId id="806" r:id="rId22"/>
    <p:sldId id="802" r:id="rId23"/>
    <p:sldId id="803" r:id="rId24"/>
    <p:sldId id="72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6970" userDrawn="1">
          <p15:clr>
            <a:srgbClr val="A4A3A4"/>
          </p15:clr>
        </p15:guide>
        <p15:guide id="3" orient="horz" pos="1366" userDrawn="1">
          <p15:clr>
            <a:srgbClr val="A4A3A4"/>
          </p15:clr>
        </p15:guide>
        <p15:guide id="4" orient="horz" pos="3793" userDrawn="1">
          <p15:clr>
            <a:srgbClr val="A4A3A4"/>
          </p15:clr>
        </p15:guide>
        <p15:guide id="5" pos="7061" userDrawn="1">
          <p15:clr>
            <a:srgbClr val="A4A3A4"/>
          </p15:clr>
        </p15:guide>
        <p15:guide id="6" pos="2615" userDrawn="1">
          <p15:clr>
            <a:srgbClr val="A4A3A4"/>
          </p15:clr>
        </p15:guide>
        <p15:guide id="7" pos="688" userDrawn="1">
          <p15:clr>
            <a:srgbClr val="A4A3A4"/>
          </p15:clr>
        </p15:guide>
        <p15:guide id="8" pos="5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CC78"/>
    <a:srgbClr val="92E8A3"/>
    <a:srgbClr val="B2EFB7"/>
    <a:srgbClr val="A045AE"/>
    <a:srgbClr val="1895C6"/>
    <a:srgbClr val="F75F5F"/>
    <a:srgbClr val="AEF5FF"/>
    <a:srgbClr val="FFE688"/>
    <a:srgbClr val="FF9D96"/>
    <a:srgbClr val="FFB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7" autoAdjust="0"/>
    <p:restoredTop sz="94207" autoAdjust="0"/>
  </p:normalViewPr>
  <p:slideViewPr>
    <p:cSldViewPr snapToGrid="0" showGuides="1">
      <p:cViewPr varScale="1">
        <p:scale>
          <a:sx n="66" d="100"/>
          <a:sy n="66" d="100"/>
        </p:scale>
        <p:origin x="412" y="32"/>
      </p:cViewPr>
      <p:guideLst>
        <p:guide orient="horz" pos="572"/>
        <p:guide pos="6970"/>
        <p:guide orient="horz" pos="1366"/>
        <p:guide orient="horz" pos="3793"/>
        <p:guide pos="7061"/>
        <p:guide pos="2615"/>
        <p:guide pos="688"/>
        <p:guide pos="551"/>
      </p:guideLst>
    </p:cSldViewPr>
  </p:slideViewPr>
  <p:notesTextViewPr>
    <p:cViewPr>
      <p:scale>
        <a:sx n="1" d="1"/>
        <a:sy n="1" d="1"/>
      </p:scale>
      <p:origin x="0" y="0"/>
    </p:cViewPr>
  </p:notesTextViewPr>
  <p:sorterViewPr>
    <p:cViewPr>
      <p:scale>
        <a:sx n="68" d="100"/>
        <a:sy n="68" d="100"/>
      </p:scale>
      <p:origin x="0" y="-29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1774C36-92C0-AE4B-BBBD-F4B3AA350487}" type="datetimeFigureOut">
              <a:rPr lang="en-US" smtClean="0"/>
              <a:t>9/16/2016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78C2D2E-143B-FD42-8487-D2CDCFB3CF67}" type="slidenum">
              <a:rPr lang="en-US" smtClean="0"/>
              <a:t>‹#›</a:t>
            </a:fld>
            <a:endParaRPr lang="en-US"/>
          </a:p>
        </p:txBody>
      </p:sp>
    </p:spTree>
    <p:extLst>
      <p:ext uri="{BB962C8B-B14F-4D97-AF65-F5344CB8AC3E}">
        <p14:creationId xmlns:p14="http://schemas.microsoft.com/office/powerpoint/2010/main" val="2190791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485292F-44C3-2446-89F2-9BE1BDE16A0C}" type="datetimeFigureOut">
              <a:rPr lang="en-US" smtClean="0"/>
              <a:t>9/16/2016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0A73D1-2C37-6048-A77E-7A21A11B449C}" type="slidenum">
              <a:rPr lang="en-US" smtClean="0"/>
              <a:t>‹#›</a:t>
            </a:fld>
            <a:endParaRPr lang="en-US"/>
          </a:p>
        </p:txBody>
      </p:sp>
    </p:spTree>
    <p:extLst>
      <p:ext uri="{BB962C8B-B14F-4D97-AF65-F5344CB8AC3E}">
        <p14:creationId xmlns:p14="http://schemas.microsoft.com/office/powerpoint/2010/main" val="176625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73D1-2C37-6048-A77E-7A21A11B449C}" type="slidenum">
              <a:rPr lang="en-US" smtClean="0"/>
              <a:t>1</a:t>
            </a:fld>
            <a:endParaRPr lang="en-US"/>
          </a:p>
        </p:txBody>
      </p:sp>
    </p:spTree>
    <p:extLst>
      <p:ext uri="{BB962C8B-B14F-4D97-AF65-F5344CB8AC3E}">
        <p14:creationId xmlns:p14="http://schemas.microsoft.com/office/powerpoint/2010/main" val="392619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A73D1-2C37-6048-A77E-7A21A11B449C}" type="slidenum">
              <a:rPr lang="en-US" smtClean="0"/>
              <a:t>2</a:t>
            </a:fld>
            <a:endParaRPr lang="en-US"/>
          </a:p>
        </p:txBody>
      </p:sp>
    </p:spTree>
    <p:extLst>
      <p:ext uri="{BB962C8B-B14F-4D97-AF65-F5344CB8AC3E}">
        <p14:creationId xmlns:p14="http://schemas.microsoft.com/office/powerpoint/2010/main" val="48796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 - which scale should</a:t>
            </a:r>
            <a:r>
              <a:rPr lang="en-US" baseline="0" dirty="0" smtClean="0"/>
              <a:t> we use? Assessments </a:t>
            </a:r>
            <a:r>
              <a:rPr lang="en-US" baseline="0" dirty="0" err="1" smtClean="0"/>
              <a:t>symptoms’s</a:t>
            </a:r>
            <a:r>
              <a:rPr lang="en-US" baseline="0" dirty="0" smtClean="0"/>
              <a:t> scale or function’s scale (20, 40, 60, 80, 100)</a:t>
            </a:r>
            <a:endParaRPr lang="en-US" dirty="0"/>
          </a:p>
        </p:txBody>
      </p:sp>
      <p:sp>
        <p:nvSpPr>
          <p:cNvPr id="4" name="Slide Number Placeholder 3"/>
          <p:cNvSpPr>
            <a:spLocks noGrp="1"/>
          </p:cNvSpPr>
          <p:nvPr>
            <p:ph type="sldNum" sz="quarter" idx="10"/>
          </p:nvPr>
        </p:nvSpPr>
        <p:spPr/>
        <p:txBody>
          <a:bodyPr/>
          <a:lstStyle/>
          <a:p>
            <a:fld id="{310A73D1-2C37-6048-A77E-7A21A11B449C}" type="slidenum">
              <a:rPr lang="en-US" smtClean="0"/>
              <a:t>11</a:t>
            </a:fld>
            <a:endParaRPr lang="en-US"/>
          </a:p>
        </p:txBody>
      </p:sp>
    </p:spTree>
    <p:extLst>
      <p:ext uri="{BB962C8B-B14F-4D97-AF65-F5344CB8AC3E}">
        <p14:creationId xmlns:p14="http://schemas.microsoft.com/office/powerpoint/2010/main" val="52143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10A73D1-2C37-6048-A77E-7A21A11B449C}" type="slidenum">
              <a:rPr lang="en-US" smtClean="0"/>
              <a:t>22</a:t>
            </a:fld>
            <a:endParaRPr lang="en-US"/>
          </a:p>
        </p:txBody>
      </p:sp>
    </p:spTree>
    <p:extLst>
      <p:ext uri="{BB962C8B-B14F-4D97-AF65-F5344CB8AC3E}">
        <p14:creationId xmlns:p14="http://schemas.microsoft.com/office/powerpoint/2010/main" val="123660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10A73D1-2C37-6048-A77E-7A21A11B449C}" type="slidenum">
              <a:rPr lang="en-US" smtClean="0"/>
              <a:t>23</a:t>
            </a:fld>
            <a:endParaRPr lang="en-US"/>
          </a:p>
        </p:txBody>
      </p:sp>
    </p:spTree>
    <p:extLst>
      <p:ext uri="{BB962C8B-B14F-4D97-AF65-F5344CB8AC3E}">
        <p14:creationId xmlns:p14="http://schemas.microsoft.com/office/powerpoint/2010/main" val="95173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73D1-2C37-6048-A77E-7A21A11B449C}" type="slidenum">
              <a:rPr lang="en-US" smtClean="0"/>
              <a:t>24</a:t>
            </a:fld>
            <a:endParaRPr lang="en-US"/>
          </a:p>
        </p:txBody>
      </p:sp>
    </p:spTree>
    <p:extLst>
      <p:ext uri="{BB962C8B-B14F-4D97-AF65-F5344CB8AC3E}">
        <p14:creationId xmlns:p14="http://schemas.microsoft.com/office/powerpoint/2010/main" val="2028116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cree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4864100" y="2181225"/>
            <a:ext cx="6362700" cy="2289175"/>
          </a:xfrm>
        </p:spPr>
        <p:txBody>
          <a:bodyPr/>
          <a:lstStyle>
            <a:lvl1pPr>
              <a:defRPr sz="7200"/>
            </a:lvl1pPr>
          </a:lstStyle>
          <a:p>
            <a:r>
              <a:rPr lang="en-US" dirty="0" smtClean="0"/>
              <a:t>Regaining Normal</a:t>
            </a:r>
            <a:endParaRPr lang="en-CA" dirty="0"/>
          </a:p>
        </p:txBody>
      </p:sp>
      <p:pic>
        <p:nvPicPr>
          <p:cNvPr id="4" name="Picture 3"/>
          <p:cNvPicPr>
            <a:picLocks noChangeAspect="1"/>
          </p:cNvPicPr>
          <p:nvPr userDrawn="1"/>
        </p:nvPicPr>
        <p:blipFill>
          <a:blip r:embed="rId3"/>
          <a:stretch>
            <a:fillRect/>
          </a:stretch>
        </p:blipFill>
        <p:spPr>
          <a:xfrm>
            <a:off x="8272445" y="5772848"/>
            <a:ext cx="1866900" cy="500952"/>
          </a:xfrm>
          <a:prstGeom prst="rect">
            <a:avLst/>
          </a:prstGeom>
        </p:spPr>
      </p:pic>
      <p:pic>
        <p:nvPicPr>
          <p:cNvPr id="17" name="Picture 16"/>
          <p:cNvPicPr>
            <a:picLocks noChangeAspect="1"/>
          </p:cNvPicPr>
          <p:nvPr userDrawn="1"/>
        </p:nvPicPr>
        <p:blipFill>
          <a:blip r:embed="rId4"/>
          <a:stretch>
            <a:fillRect/>
          </a:stretch>
        </p:blipFill>
        <p:spPr>
          <a:xfrm>
            <a:off x="1097547" y="1731372"/>
            <a:ext cx="3048094" cy="3094628"/>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44151" y="5599138"/>
            <a:ext cx="882650" cy="882650"/>
          </a:xfrm>
          <a:prstGeom prst="rect">
            <a:avLst/>
          </a:prstGeom>
        </p:spPr>
      </p:pic>
    </p:spTree>
    <p:extLst>
      <p:ext uri="{BB962C8B-B14F-4D97-AF65-F5344CB8AC3E}">
        <p14:creationId xmlns:p14="http://schemas.microsoft.com/office/powerpoint/2010/main" val="288780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927100" y="6356350"/>
            <a:ext cx="2743200" cy="365125"/>
          </a:xfrm>
          <a:prstGeom prst="rect">
            <a:avLst/>
          </a:prstGeom>
        </p:spPr>
        <p:txBody>
          <a:bodyPr/>
          <a:lstStyle/>
          <a:p>
            <a:fld id="{43636FE4-582C-44CC-9F3B-386DA1173C28}" type="datetimeFigureOut">
              <a:rPr lang="en-CA" smtClean="0"/>
              <a:t>2016-09-16</a:t>
            </a:fld>
            <a:endParaRPr lang="en-CA"/>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1FCC28-C9F3-4506-9997-D2445B2AF560}" type="slidenum">
              <a:rPr lang="en-CA" smtClean="0"/>
              <a:t>‹#›</a:t>
            </a:fld>
            <a:endParaRPr lang="en-CA"/>
          </a:p>
        </p:txBody>
      </p:sp>
    </p:spTree>
    <p:extLst>
      <p:ext uri="{BB962C8B-B14F-4D97-AF65-F5344CB8AC3E}">
        <p14:creationId xmlns:p14="http://schemas.microsoft.com/office/powerpoint/2010/main" val="428924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27100" y="6356350"/>
            <a:ext cx="2743200" cy="365125"/>
          </a:xfrm>
          <a:prstGeom prst="rect">
            <a:avLst/>
          </a:prstGeom>
        </p:spPr>
        <p:txBody>
          <a:bodyPr/>
          <a:lstStyle/>
          <a:p>
            <a:fld id="{43636FE4-582C-44CC-9F3B-386DA1173C28}" type="datetimeFigureOut">
              <a:rPr lang="en-CA" smtClean="0"/>
              <a:t>2016-09-16</a:t>
            </a:fld>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1FCC28-C9F3-4506-9997-D2445B2AF560}" type="slidenum">
              <a:rPr lang="en-CA" smtClean="0"/>
              <a:t>‹#›</a:t>
            </a:fld>
            <a:endParaRPr lang="en-CA"/>
          </a:p>
        </p:txBody>
      </p:sp>
    </p:spTree>
    <p:extLst>
      <p:ext uri="{BB962C8B-B14F-4D97-AF65-F5344CB8AC3E}">
        <p14:creationId xmlns:p14="http://schemas.microsoft.com/office/powerpoint/2010/main" val="28902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927100" y="6356350"/>
            <a:ext cx="2743200" cy="365125"/>
          </a:xfrm>
          <a:prstGeom prst="rect">
            <a:avLst/>
          </a:prstGeom>
        </p:spPr>
        <p:txBody>
          <a:bodyPr/>
          <a:lstStyle/>
          <a:p>
            <a:fld id="{43636FE4-582C-44CC-9F3B-386DA1173C28}" type="datetimeFigureOut">
              <a:rPr lang="en-CA" smtClean="0"/>
              <a:t>2016-09-16</a:t>
            </a:fld>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1FCC28-C9F3-4506-9997-D2445B2AF560}" type="slidenum">
              <a:rPr lang="en-CA" smtClean="0"/>
              <a:t>‹#›</a:t>
            </a:fld>
            <a:endParaRPr lang="en-CA"/>
          </a:p>
        </p:txBody>
      </p:sp>
    </p:spTree>
    <p:extLst>
      <p:ext uri="{BB962C8B-B14F-4D97-AF65-F5344CB8AC3E}">
        <p14:creationId xmlns:p14="http://schemas.microsoft.com/office/powerpoint/2010/main" val="3323777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927100" y="6356350"/>
            <a:ext cx="2743200" cy="365125"/>
          </a:xfrm>
          <a:prstGeom prst="rect">
            <a:avLst/>
          </a:prstGeom>
        </p:spPr>
        <p:txBody>
          <a:bodyPr/>
          <a:lstStyle/>
          <a:p>
            <a:fld id="{43636FE4-582C-44CC-9F3B-386DA1173C28}" type="datetimeFigureOut">
              <a:rPr lang="en-CA" smtClean="0"/>
              <a:t>2016-09-16</a:t>
            </a:fld>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1FCC28-C9F3-4506-9997-D2445B2AF560}" type="slidenum">
              <a:rPr lang="en-CA" smtClean="0"/>
              <a:t>‹#›</a:t>
            </a:fld>
            <a:endParaRPr lang="en-CA"/>
          </a:p>
        </p:txBody>
      </p:sp>
    </p:spTree>
    <p:extLst>
      <p:ext uri="{BB962C8B-B14F-4D97-AF65-F5344CB8AC3E}">
        <p14:creationId xmlns:p14="http://schemas.microsoft.com/office/powerpoint/2010/main" val="3810489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927100" y="6356350"/>
            <a:ext cx="2743200" cy="365125"/>
          </a:xfrm>
          <a:prstGeom prst="rect">
            <a:avLst/>
          </a:prstGeom>
        </p:spPr>
        <p:txBody>
          <a:bodyPr/>
          <a:lstStyle/>
          <a:p>
            <a:fld id="{43636FE4-582C-44CC-9F3B-386DA1173C28}" type="datetimeFigureOut">
              <a:rPr lang="en-CA" smtClean="0"/>
              <a:t>2016-09-16</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1FCC28-C9F3-4506-9997-D2445B2AF560}" type="slidenum">
              <a:rPr lang="en-CA" smtClean="0"/>
              <a:t>‹#›</a:t>
            </a:fld>
            <a:endParaRPr lang="en-CA"/>
          </a:p>
        </p:txBody>
      </p:sp>
    </p:spTree>
    <p:extLst>
      <p:ext uri="{BB962C8B-B14F-4D97-AF65-F5344CB8AC3E}">
        <p14:creationId xmlns:p14="http://schemas.microsoft.com/office/powerpoint/2010/main" val="2152805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927100" y="6356350"/>
            <a:ext cx="2743200" cy="365125"/>
          </a:xfrm>
          <a:prstGeom prst="rect">
            <a:avLst/>
          </a:prstGeom>
        </p:spPr>
        <p:txBody>
          <a:bodyPr/>
          <a:lstStyle/>
          <a:p>
            <a:fld id="{43636FE4-582C-44CC-9F3B-386DA1173C28}" type="datetimeFigureOut">
              <a:rPr lang="en-CA" smtClean="0"/>
              <a:t>2016-09-16</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1FCC28-C9F3-4506-9997-D2445B2AF560}" type="slidenum">
              <a:rPr lang="en-CA" smtClean="0"/>
              <a:t>‹#›</a:t>
            </a:fld>
            <a:endParaRPr lang="en-CA"/>
          </a:p>
        </p:txBody>
      </p:sp>
    </p:spTree>
    <p:extLst>
      <p:ext uri="{BB962C8B-B14F-4D97-AF65-F5344CB8AC3E}">
        <p14:creationId xmlns:p14="http://schemas.microsoft.com/office/powerpoint/2010/main" val="130748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3_section header">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12192000" cy="6868015"/>
          </a:xfrm>
          <a:prstGeom prst="rect">
            <a:avLst/>
          </a:prstGeom>
        </p:spPr>
      </p:pic>
      <p:sp>
        <p:nvSpPr>
          <p:cNvPr id="9" name="Title 1"/>
          <p:cNvSpPr>
            <a:spLocks noGrp="1"/>
          </p:cNvSpPr>
          <p:nvPr>
            <p:ph type="title" hasCustomPrompt="1"/>
          </p:nvPr>
        </p:nvSpPr>
        <p:spPr>
          <a:xfrm>
            <a:off x="1905000" y="2247900"/>
            <a:ext cx="8331200" cy="2882900"/>
          </a:xfrm>
        </p:spPr>
        <p:txBody>
          <a:bodyPr/>
          <a:lstStyle>
            <a:lvl1pPr>
              <a:defRPr sz="6000" baseline="0">
                <a:solidFill>
                  <a:schemeClr val="tx1"/>
                </a:solidFill>
              </a:defRPr>
            </a:lvl1pPr>
          </a:lstStyle>
          <a:p>
            <a:r>
              <a:rPr lang="en-US" dirty="0" smtClean="0"/>
              <a:t>Gaps in the Mental </a:t>
            </a:r>
            <a:br>
              <a:rPr lang="en-US" dirty="0" smtClean="0"/>
            </a:br>
            <a:r>
              <a:rPr lang="en-US" dirty="0" smtClean="0"/>
              <a:t>Health System</a:t>
            </a:r>
            <a:endParaRPr lang="en-CA" dirty="0"/>
          </a:p>
        </p:txBody>
      </p:sp>
      <p:cxnSp>
        <p:nvCxnSpPr>
          <p:cNvPr id="16" name="Straight Connector 15"/>
          <p:cNvCxnSpPr/>
          <p:nvPr userDrawn="1"/>
        </p:nvCxnSpPr>
        <p:spPr bwMode="auto">
          <a:xfrm flipH="1">
            <a:off x="1930400" y="1943100"/>
            <a:ext cx="8331200" cy="0"/>
          </a:xfrm>
          <a:prstGeom prst="line">
            <a:avLst/>
          </a:prstGeom>
          <a:noFill/>
          <a:ln w="31750" cap="rnd" cmpd="sng">
            <a:solidFill>
              <a:srgbClr val="FFFFFF"/>
            </a:solidFill>
            <a:prstDash val="sysDot"/>
            <a:round/>
            <a:headEnd/>
            <a:tailEnd/>
          </a:ln>
          <a:extLst>
            <a:ext uri="{909E8E84-426E-40DD-AFC4-6F175D3DCCD1}">
              <a14:hiddenFill xmlns:a14="http://schemas.microsoft.com/office/drawing/2010/main">
                <a:noFill/>
              </a14:hiddenFill>
            </a:ext>
          </a:extLst>
        </p:spPr>
      </p:cxnSp>
      <p:pic>
        <p:nvPicPr>
          <p:cNvPr id="24" name="Picture 23"/>
          <p:cNvPicPr>
            <a:picLocks noChangeAspect="1"/>
          </p:cNvPicPr>
          <p:nvPr userDrawn="1"/>
        </p:nvPicPr>
        <p:blipFill>
          <a:blip r:embed="rId3">
            <a:alphaModFix amt="55000"/>
          </a:blip>
          <a:stretch>
            <a:fillRect/>
          </a:stretch>
        </p:blipFill>
        <p:spPr>
          <a:xfrm>
            <a:off x="8325032" y="4127500"/>
            <a:ext cx="2063569" cy="2027608"/>
          </a:xfrm>
          <a:prstGeom prst="rect">
            <a:avLst/>
          </a:prstGeom>
        </p:spPr>
      </p:pic>
    </p:spTree>
    <p:extLst>
      <p:ext uri="{BB962C8B-B14F-4D97-AF65-F5344CB8AC3E}">
        <p14:creationId xmlns:p14="http://schemas.microsoft.com/office/powerpoint/2010/main" val="202232547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89000" y="190958"/>
            <a:ext cx="9766300" cy="409575"/>
          </a:xfrm>
        </p:spPr>
        <p:txBody>
          <a:bodyPr/>
          <a:lstStyle/>
          <a:p>
            <a:r>
              <a:rPr lang="en-US" dirty="0" smtClean="0"/>
              <a:t>Click to edit Master title style</a:t>
            </a:r>
            <a:endParaRPr lang="en-CA" dirty="0"/>
          </a:p>
        </p:txBody>
      </p:sp>
      <p:cxnSp>
        <p:nvCxnSpPr>
          <p:cNvPr id="28" name="Straight Connector 27"/>
          <p:cNvCxnSpPr/>
          <p:nvPr userDrawn="1"/>
        </p:nvCxnSpPr>
        <p:spPr bwMode="auto">
          <a:xfrm>
            <a:off x="876300" y="660400"/>
            <a:ext cx="10363200" cy="0"/>
          </a:xfrm>
          <a:prstGeom prst="line">
            <a:avLst/>
          </a:prstGeom>
          <a:noFill/>
          <a:ln w="25400" cap="rnd">
            <a:solidFill>
              <a:schemeClr val="accent2">
                <a:lumMod val="60000"/>
                <a:lumOff val="40000"/>
              </a:schemeClr>
            </a:solidFill>
            <a:prstDash val="sysDot"/>
            <a:round/>
            <a:headEnd/>
            <a:tailEnd/>
          </a:ln>
          <a:extLst>
            <a:ext uri="{909E8E84-426E-40DD-AFC4-6F175D3DCCD1}">
              <a14:hiddenFill xmlns:a14="http://schemas.microsoft.com/office/drawing/2010/main">
                <a:noFill/>
              </a14:hiddenFill>
            </a:ext>
          </a:extLst>
        </p:spPr>
      </p:cxnSp>
      <p:pic>
        <p:nvPicPr>
          <p:cNvPr id="6" name="Picture 5"/>
          <p:cNvPicPr>
            <a:picLocks noChangeAspect="1"/>
          </p:cNvPicPr>
          <p:nvPr userDrawn="1"/>
        </p:nvPicPr>
        <p:blipFill>
          <a:blip r:embed="rId3"/>
          <a:stretch>
            <a:fillRect/>
          </a:stretch>
        </p:blipFill>
        <p:spPr>
          <a:xfrm>
            <a:off x="9734536" y="6388101"/>
            <a:ext cx="847277" cy="191154"/>
          </a:xfrm>
          <a:prstGeom prst="rect">
            <a:avLst/>
          </a:prstGeom>
        </p:spPr>
      </p:pic>
      <p:sp>
        <p:nvSpPr>
          <p:cNvPr id="7" name="TextBox 8"/>
          <p:cNvSpPr txBox="1">
            <a:spLocks noChangeArrowheads="1"/>
          </p:cNvSpPr>
          <p:nvPr userDrawn="1"/>
        </p:nvSpPr>
        <p:spPr bwMode="auto">
          <a:xfrm>
            <a:off x="4991100" y="6581001"/>
            <a:ext cx="2209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5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US" sz="105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Starling Minds Inc. 2016</a:t>
            </a:r>
            <a:endParaRPr lang="en-US" sz="105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30589" y="6176963"/>
            <a:ext cx="623211" cy="623211"/>
          </a:xfrm>
          <a:prstGeom prst="rect">
            <a:avLst/>
          </a:prstGeom>
        </p:spPr>
      </p:pic>
    </p:spTree>
    <p:extLst>
      <p:ext uri="{BB962C8B-B14F-4D97-AF65-F5344CB8AC3E}">
        <p14:creationId xmlns:p14="http://schemas.microsoft.com/office/powerpoint/2010/main" val="35388293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header only no log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89000" y="771525"/>
            <a:ext cx="9766300" cy="409575"/>
          </a:xfrm>
        </p:spPr>
        <p:txBody>
          <a:bodyPr/>
          <a:lstStyle/>
          <a:p>
            <a:r>
              <a:rPr lang="en-US" dirty="0" smtClean="0"/>
              <a:t>Click to edit Master title style</a:t>
            </a:r>
            <a:endParaRPr lang="en-CA" dirty="0"/>
          </a:p>
        </p:txBody>
      </p:sp>
      <p:cxnSp>
        <p:nvCxnSpPr>
          <p:cNvPr id="10" name="Straight Connector 9"/>
          <p:cNvCxnSpPr/>
          <p:nvPr userDrawn="1"/>
        </p:nvCxnSpPr>
        <p:spPr bwMode="auto">
          <a:xfrm>
            <a:off x="876300" y="660400"/>
            <a:ext cx="10363200" cy="0"/>
          </a:xfrm>
          <a:prstGeom prst="line">
            <a:avLst/>
          </a:prstGeom>
          <a:noFill/>
          <a:ln w="19050" cap="rnd">
            <a:solidFill>
              <a:schemeClr val="accent2">
                <a:lumMod val="60000"/>
                <a:lumOff val="40000"/>
              </a:schemeClr>
            </a:solidFill>
            <a:prstDash val="sysDot"/>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356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oughts break">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0" y="0"/>
            <a:ext cx="12192000" cy="6871744"/>
          </a:xfrm>
          <a:prstGeom prst="rect">
            <a:avLst/>
          </a:prstGeom>
        </p:spPr>
      </p:pic>
      <p:sp>
        <p:nvSpPr>
          <p:cNvPr id="9" name="Cloud Callout 8"/>
          <p:cNvSpPr/>
          <p:nvPr userDrawn="1"/>
        </p:nvSpPr>
        <p:spPr>
          <a:xfrm>
            <a:off x="4749800" y="935757"/>
            <a:ext cx="7645400" cy="5198343"/>
          </a:xfrm>
          <a:prstGeom prst="cloudCallout">
            <a:avLst>
              <a:gd name="adj1" fmla="val -26480"/>
              <a:gd name="adj2" fmla="val 64209"/>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91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Merriweather" panose="02060503050406030704" pitchFamily="18"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erriweather" panose="020605030504060307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927100" y="6356350"/>
            <a:ext cx="2743200" cy="365125"/>
          </a:xfrm>
          <a:prstGeom prst="rect">
            <a:avLst/>
          </a:prstGeom>
        </p:spPr>
        <p:txBody>
          <a:bodyPr/>
          <a:lstStyle/>
          <a:p>
            <a:fld id="{43636FE4-582C-44CC-9F3B-386DA1173C28}" type="datetimeFigureOut">
              <a:rPr lang="en-CA" smtClean="0"/>
              <a:t>2016-09-16</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1FCC28-C9F3-4506-9997-D2445B2AF560}" type="slidenum">
              <a:rPr lang="en-CA" smtClean="0"/>
              <a:t>‹#›</a:t>
            </a:fld>
            <a:endParaRPr lang="en-CA"/>
          </a:p>
        </p:txBody>
      </p:sp>
    </p:spTree>
    <p:extLst>
      <p:ext uri="{BB962C8B-B14F-4D97-AF65-F5344CB8AC3E}">
        <p14:creationId xmlns:p14="http://schemas.microsoft.com/office/powerpoint/2010/main" val="130773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niform Rounded" charset="0"/>
                <a:ea typeface="Uniform Rounded" charset="0"/>
                <a:cs typeface="Uniform Rounded"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927100" y="6356350"/>
            <a:ext cx="2743200" cy="365125"/>
          </a:xfrm>
          <a:prstGeom prst="rect">
            <a:avLst/>
          </a:prstGeom>
        </p:spPr>
        <p:txBody>
          <a:bodyPr/>
          <a:lstStyle/>
          <a:p>
            <a:fld id="{43636FE4-582C-44CC-9F3B-386DA1173C28}" type="datetimeFigureOut">
              <a:rPr lang="en-CA" smtClean="0"/>
              <a:t>2016-09-16</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1FCC28-C9F3-4506-9997-D2445B2AF560}" type="slidenum">
              <a:rPr lang="en-CA" smtClean="0"/>
              <a:t>‹#›</a:t>
            </a:fld>
            <a:endParaRPr lang="en-CA"/>
          </a:p>
        </p:txBody>
      </p:sp>
    </p:spTree>
    <p:extLst>
      <p:ext uri="{BB962C8B-B14F-4D97-AF65-F5344CB8AC3E}">
        <p14:creationId xmlns:p14="http://schemas.microsoft.com/office/powerpoint/2010/main" val="194863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27100" y="6356350"/>
            <a:ext cx="2743200" cy="365125"/>
          </a:xfrm>
          <a:prstGeom prst="rect">
            <a:avLst/>
          </a:prstGeom>
        </p:spPr>
        <p:txBody>
          <a:bodyPr/>
          <a:lstStyle/>
          <a:p>
            <a:fld id="{43636FE4-582C-44CC-9F3B-386DA1173C28}" type="datetimeFigureOut">
              <a:rPr lang="en-CA" smtClean="0"/>
              <a:t>2016-09-16</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1FCC28-C9F3-4506-9997-D2445B2AF560}" type="slidenum">
              <a:rPr lang="en-CA" smtClean="0"/>
              <a:t>‹#›</a:t>
            </a:fld>
            <a:endParaRPr lang="en-CA"/>
          </a:p>
        </p:txBody>
      </p:sp>
    </p:spTree>
    <p:extLst>
      <p:ext uri="{BB962C8B-B14F-4D97-AF65-F5344CB8AC3E}">
        <p14:creationId xmlns:p14="http://schemas.microsoft.com/office/powerpoint/2010/main" val="187059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927100" y="6356350"/>
            <a:ext cx="2743200" cy="365125"/>
          </a:xfrm>
          <a:prstGeom prst="rect">
            <a:avLst/>
          </a:prstGeom>
        </p:spPr>
        <p:txBody>
          <a:bodyPr/>
          <a:lstStyle/>
          <a:p>
            <a:fld id="{43636FE4-582C-44CC-9F3B-386DA1173C28}" type="datetimeFigureOut">
              <a:rPr lang="en-CA" smtClean="0"/>
              <a:t>2016-09-16</a:t>
            </a:fld>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1FCC28-C9F3-4506-9997-D2445B2AF560}" type="slidenum">
              <a:rPr lang="en-CA" smtClean="0"/>
              <a:t>‹#›</a:t>
            </a:fld>
            <a:endParaRPr lang="en-CA"/>
          </a:p>
        </p:txBody>
      </p:sp>
    </p:spTree>
    <p:extLst>
      <p:ext uri="{BB962C8B-B14F-4D97-AF65-F5344CB8AC3E}">
        <p14:creationId xmlns:p14="http://schemas.microsoft.com/office/powerpoint/2010/main" val="42438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7"/>
          <a:stretch>
            <a:fillRect/>
          </a:stretch>
        </p:blipFill>
        <p:spPr>
          <a:xfrm>
            <a:off x="0" y="0"/>
            <a:ext cx="12192000" cy="6858000"/>
          </a:xfrm>
          <a:prstGeom prst="rect">
            <a:avLst/>
          </a:prstGeom>
        </p:spPr>
      </p:pic>
      <p:sp>
        <p:nvSpPr>
          <p:cNvPr id="2" name="Title Placeholder 1"/>
          <p:cNvSpPr>
            <a:spLocks noGrp="1"/>
          </p:cNvSpPr>
          <p:nvPr>
            <p:ph type="title"/>
          </p:nvPr>
        </p:nvSpPr>
        <p:spPr>
          <a:xfrm>
            <a:off x="889000" y="185513"/>
            <a:ext cx="9766300" cy="409575"/>
          </a:xfrm>
          <a:prstGeom prst="rect">
            <a:avLst/>
          </a:prstGeom>
        </p:spPr>
        <p:txBody>
          <a:bodyPr vert="horz" lIns="0" tIns="0" rIns="0" bIns="0" rtlCol="0" anchor="t" anchorCtr="0">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914400" y="1104900"/>
            <a:ext cx="10439400" cy="50720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cxnSp>
        <p:nvCxnSpPr>
          <p:cNvPr id="4" name="Straight Connector 3"/>
          <p:cNvCxnSpPr/>
          <p:nvPr userDrawn="1"/>
        </p:nvCxnSpPr>
        <p:spPr bwMode="auto">
          <a:xfrm>
            <a:off x="876300" y="660400"/>
            <a:ext cx="10363200" cy="0"/>
          </a:xfrm>
          <a:prstGeom prst="line">
            <a:avLst/>
          </a:prstGeom>
          <a:noFill/>
          <a:ln w="25400" cap="rnd">
            <a:solidFill>
              <a:schemeClr val="accent2">
                <a:lumMod val="60000"/>
                <a:lumOff val="40000"/>
              </a:schemeClr>
            </a:solidFill>
            <a:prstDash val="sysDot"/>
            <a:round/>
            <a:headEnd/>
            <a:tailEnd/>
          </a:ln>
          <a:extLst>
            <a:ext uri="{909E8E84-426E-40DD-AFC4-6F175D3DCCD1}">
              <a14:hiddenFill xmlns:a14="http://schemas.microsoft.com/office/drawing/2010/main">
                <a:noFill/>
              </a14:hiddenFill>
            </a:ext>
          </a:extLst>
        </p:spPr>
      </p:cxnSp>
      <p:pic>
        <p:nvPicPr>
          <p:cNvPr id="6" name="Picture 5"/>
          <p:cNvPicPr>
            <a:picLocks noChangeAspect="1"/>
          </p:cNvPicPr>
          <p:nvPr userDrawn="1"/>
        </p:nvPicPr>
        <p:blipFill>
          <a:blip r:embed="rId18"/>
          <a:stretch>
            <a:fillRect/>
          </a:stretch>
        </p:blipFill>
        <p:spPr>
          <a:xfrm>
            <a:off x="9734536" y="6388101"/>
            <a:ext cx="847277" cy="191154"/>
          </a:xfrm>
          <a:prstGeom prst="rect">
            <a:avLst/>
          </a:prstGeom>
        </p:spPr>
      </p:pic>
      <p:sp>
        <p:nvSpPr>
          <p:cNvPr id="7" name="TextBox 8"/>
          <p:cNvSpPr txBox="1">
            <a:spLocks noChangeArrowheads="1"/>
          </p:cNvSpPr>
          <p:nvPr userDrawn="1"/>
        </p:nvSpPr>
        <p:spPr bwMode="auto">
          <a:xfrm>
            <a:off x="4991100" y="6581001"/>
            <a:ext cx="2209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5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US" sz="105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Starling Minds Inc. 2016</a:t>
            </a:r>
            <a:endParaRPr lang="en-US" sz="105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30589" y="6176963"/>
            <a:ext cx="623211" cy="623211"/>
          </a:xfrm>
          <a:prstGeom prst="rect">
            <a:avLst/>
          </a:prstGeom>
        </p:spPr>
      </p:pic>
    </p:spTree>
    <p:extLst>
      <p:ext uri="{BB962C8B-B14F-4D97-AF65-F5344CB8AC3E}">
        <p14:creationId xmlns:p14="http://schemas.microsoft.com/office/powerpoint/2010/main" val="35535807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5" r:id="rId4"/>
    <p:sldLayoutId id="2147483664" r:id="rId5"/>
    <p:sldLayoutId id="2147483649" r:id="rId6"/>
    <p:sldLayoutId id="2147483650" r:id="rId7"/>
    <p:sldLayoutId id="2147483651" r:id="rId8"/>
    <p:sldLayoutId id="2147483652" r:id="rId9"/>
    <p:sldLayoutId id="2147483653"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0" i="0" kern="1200">
          <a:solidFill>
            <a:schemeClr val="accent2"/>
          </a:solidFill>
          <a:latin typeface="Uniform Rounded" charset="0"/>
          <a:ea typeface="Uniform Rounded" charset="0"/>
          <a:cs typeface="Uniform Rounde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niina@starlingminds.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hyperlink" Target="http://www.starlingminds.com/toolki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0" y="0"/>
            <a:ext cx="12192000" cy="6858000"/>
          </a:xfrm>
          <a:prstGeom prst="roundRect">
            <a:avLst>
              <a:gd name="adj" fmla="val 79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743" y="2645971"/>
            <a:ext cx="4862513" cy="1566058"/>
          </a:xfrm>
          <a:prstGeom prst="rect">
            <a:avLst/>
          </a:prstGeom>
        </p:spPr>
      </p:pic>
    </p:spTree>
    <p:extLst>
      <p:ext uri="{BB962C8B-B14F-4D97-AF65-F5344CB8AC3E}">
        <p14:creationId xmlns:p14="http://schemas.microsoft.com/office/powerpoint/2010/main" val="2984094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p:cNvSpPr>
            <a:spLocks noChangeAspect="1"/>
          </p:cNvSpPr>
          <p:nvPr/>
        </p:nvSpPr>
        <p:spPr>
          <a:xfrm>
            <a:off x="6159471" y="3615374"/>
            <a:ext cx="1800000" cy="1800000"/>
          </a:xfrm>
          <a:prstGeom prst="ellipse">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lumMod val="50000"/>
                </a:schemeClr>
              </a:solidFill>
              <a:latin typeface="Open Sans" charset="0"/>
              <a:ea typeface="Open Sans" charset="0"/>
              <a:cs typeface="Open Sans" charset="0"/>
            </a:endParaRPr>
          </a:p>
        </p:txBody>
      </p:sp>
      <p:sp>
        <p:nvSpPr>
          <p:cNvPr id="40" name="Oval 39"/>
          <p:cNvSpPr>
            <a:spLocks noChangeAspect="1"/>
          </p:cNvSpPr>
          <p:nvPr/>
        </p:nvSpPr>
        <p:spPr>
          <a:xfrm>
            <a:off x="4146296" y="3629580"/>
            <a:ext cx="1800000" cy="1800000"/>
          </a:xfrm>
          <a:prstGeom prst="ellipse">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lumMod val="50000"/>
                </a:schemeClr>
              </a:solidFill>
              <a:latin typeface="Open Sans" charset="0"/>
              <a:ea typeface="Open Sans" charset="0"/>
              <a:cs typeface="Open Sans" charset="0"/>
            </a:endParaRPr>
          </a:p>
        </p:txBody>
      </p:sp>
      <p:sp>
        <p:nvSpPr>
          <p:cNvPr id="38" name="Oval 37"/>
          <p:cNvSpPr>
            <a:spLocks noChangeAspect="1"/>
          </p:cNvSpPr>
          <p:nvPr/>
        </p:nvSpPr>
        <p:spPr>
          <a:xfrm>
            <a:off x="7009768" y="1579760"/>
            <a:ext cx="1800000" cy="1800000"/>
          </a:xfrm>
          <a:prstGeom prst="ellipse">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lumMod val="50000"/>
                </a:schemeClr>
              </a:solidFill>
              <a:latin typeface="Open Sans" charset="0"/>
              <a:ea typeface="Open Sans" charset="0"/>
              <a:cs typeface="Open Sans" charset="0"/>
            </a:endParaRPr>
          </a:p>
        </p:txBody>
      </p:sp>
      <p:sp>
        <p:nvSpPr>
          <p:cNvPr id="37" name="Oval 36"/>
          <p:cNvSpPr>
            <a:spLocks noChangeAspect="1"/>
          </p:cNvSpPr>
          <p:nvPr/>
        </p:nvSpPr>
        <p:spPr>
          <a:xfrm>
            <a:off x="5012892" y="1530319"/>
            <a:ext cx="1800000" cy="1800000"/>
          </a:xfrm>
          <a:prstGeom prst="ellipse">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lumMod val="50000"/>
                </a:schemeClr>
              </a:solidFill>
              <a:latin typeface="Open Sans" charset="0"/>
              <a:ea typeface="Open Sans" charset="0"/>
              <a:cs typeface="Open Sans" charset="0"/>
            </a:endParaRPr>
          </a:p>
        </p:txBody>
      </p:sp>
      <p:sp>
        <p:nvSpPr>
          <p:cNvPr id="14" name="Oval 13"/>
          <p:cNvSpPr>
            <a:spLocks noChangeAspect="1"/>
          </p:cNvSpPr>
          <p:nvPr/>
        </p:nvSpPr>
        <p:spPr>
          <a:xfrm>
            <a:off x="2900689" y="1579760"/>
            <a:ext cx="1800000" cy="1800000"/>
          </a:xfrm>
          <a:prstGeom prst="ellipse">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lumMod val="50000"/>
                </a:schemeClr>
              </a:solidFill>
              <a:latin typeface="Open Sans" charset="0"/>
              <a:ea typeface="Open Sans" charset="0"/>
              <a:cs typeface="Open Sans" charset="0"/>
            </a:endParaRPr>
          </a:p>
        </p:txBody>
      </p:sp>
      <p:sp>
        <p:nvSpPr>
          <p:cNvPr id="24" name="TextBox 23"/>
          <p:cNvSpPr txBox="1"/>
          <p:nvPr/>
        </p:nvSpPr>
        <p:spPr>
          <a:xfrm>
            <a:off x="232754" y="5112549"/>
            <a:ext cx="2620222" cy="646331"/>
          </a:xfrm>
          <a:prstGeom prst="rect">
            <a:avLst/>
          </a:prstGeom>
          <a:noFill/>
        </p:spPr>
        <p:txBody>
          <a:bodyPr wrap="square" rtlCol="0">
            <a:spAutoFit/>
          </a:bodyPr>
          <a:lstStyle/>
          <a:p>
            <a:pPr algn="ctr"/>
            <a:r>
              <a:rPr lang="en-CA" dirty="0" smtClean="0">
                <a:solidFill>
                  <a:srgbClr val="0070C0"/>
                </a:solidFill>
                <a:latin typeface="Open Sans" charset="0"/>
                <a:ea typeface="Open Sans" charset="0"/>
                <a:cs typeface="Open Sans" charset="0"/>
              </a:rPr>
              <a:t>Registered in</a:t>
            </a:r>
          </a:p>
          <a:p>
            <a:pPr algn="ctr"/>
            <a:r>
              <a:rPr lang="en-CA" dirty="0" smtClean="0">
                <a:solidFill>
                  <a:srgbClr val="0070C0"/>
                </a:solidFill>
                <a:latin typeface="Open Sans" charset="0"/>
                <a:ea typeface="Open Sans" charset="0"/>
                <a:cs typeface="Open Sans" charset="0"/>
              </a:rPr>
              <a:t>November, 2015</a:t>
            </a:r>
            <a:endParaRPr lang="en-CA" dirty="0">
              <a:solidFill>
                <a:srgbClr val="0070C0"/>
              </a:solidFill>
              <a:latin typeface="Open Sans" charset="0"/>
              <a:ea typeface="Open Sans" charset="0"/>
              <a:cs typeface="Open Sans" charset="0"/>
            </a:endParaRPr>
          </a:p>
        </p:txBody>
      </p:sp>
      <p:sp>
        <p:nvSpPr>
          <p:cNvPr id="25" name="TextBox 24"/>
          <p:cNvSpPr txBox="1"/>
          <p:nvPr/>
        </p:nvSpPr>
        <p:spPr>
          <a:xfrm>
            <a:off x="8751584" y="4929567"/>
            <a:ext cx="3131377" cy="923330"/>
          </a:xfrm>
          <a:prstGeom prst="rect">
            <a:avLst/>
          </a:prstGeom>
          <a:noFill/>
        </p:spPr>
        <p:txBody>
          <a:bodyPr wrap="square" rtlCol="0">
            <a:spAutoFit/>
          </a:bodyPr>
          <a:lstStyle/>
          <a:p>
            <a:pPr algn="ctr"/>
            <a:r>
              <a:rPr lang="en-CA" dirty="0" smtClean="0">
                <a:solidFill>
                  <a:srgbClr val="0070C0"/>
                </a:solidFill>
                <a:latin typeface="Open Sans" charset="0"/>
                <a:ea typeface="Open Sans" charset="0"/>
                <a:cs typeface="Open Sans" charset="0"/>
              </a:rPr>
              <a:t>Still using, </a:t>
            </a:r>
          </a:p>
          <a:p>
            <a:pPr algn="ctr"/>
            <a:r>
              <a:rPr lang="en-CA" dirty="0" smtClean="0">
                <a:solidFill>
                  <a:srgbClr val="0070C0"/>
                </a:solidFill>
                <a:latin typeface="Open Sans" charset="0"/>
                <a:ea typeface="Open Sans" charset="0"/>
                <a:cs typeface="Open Sans" charset="0"/>
              </a:rPr>
              <a:t>latest logins in </a:t>
            </a:r>
          </a:p>
          <a:p>
            <a:pPr algn="ctr"/>
            <a:r>
              <a:rPr lang="en-CA" dirty="0" smtClean="0">
                <a:solidFill>
                  <a:srgbClr val="0070C0"/>
                </a:solidFill>
                <a:latin typeface="Open Sans" charset="0"/>
                <a:ea typeface="Open Sans" charset="0"/>
                <a:cs typeface="Open Sans" charset="0"/>
              </a:rPr>
              <a:t>May, 2016</a:t>
            </a:r>
            <a:endParaRPr lang="en-CA" dirty="0">
              <a:solidFill>
                <a:srgbClr val="0070C0"/>
              </a:solidFill>
              <a:latin typeface="Open Sans" charset="0"/>
              <a:ea typeface="Open Sans" charset="0"/>
              <a:cs typeface="Open Sans" charset="0"/>
            </a:endParaRPr>
          </a:p>
        </p:txBody>
      </p:sp>
      <p:sp>
        <p:nvSpPr>
          <p:cNvPr id="5" name="Title 4"/>
          <p:cNvSpPr>
            <a:spLocks noGrp="1"/>
          </p:cNvSpPr>
          <p:nvPr>
            <p:ph type="title"/>
          </p:nvPr>
        </p:nvSpPr>
        <p:spPr>
          <a:xfrm>
            <a:off x="839788" y="209046"/>
            <a:ext cx="9766300" cy="409575"/>
          </a:xfrm>
        </p:spPr>
        <p:txBody>
          <a:bodyPr/>
          <a:lstStyle/>
          <a:p>
            <a:r>
              <a:rPr lang="en-CA" dirty="0"/>
              <a:t>Starling </a:t>
            </a:r>
            <a:r>
              <a:rPr lang="en-CA" dirty="0" smtClean="0"/>
              <a:t>BCTF </a:t>
            </a:r>
            <a:r>
              <a:rPr lang="en-CA" dirty="0"/>
              <a:t>Success Story – User </a:t>
            </a:r>
            <a:r>
              <a:rPr lang="en-CA" dirty="0" smtClean="0"/>
              <a:t>992</a:t>
            </a:r>
            <a:endParaRPr lang="en-US" dirty="0"/>
          </a:p>
        </p:txBody>
      </p:sp>
      <p:sp>
        <p:nvSpPr>
          <p:cNvPr id="9" name="Rectangle 8"/>
          <p:cNvSpPr/>
          <p:nvPr/>
        </p:nvSpPr>
        <p:spPr>
          <a:xfrm>
            <a:off x="3293979" y="1777679"/>
            <a:ext cx="1013419" cy="1292662"/>
          </a:xfrm>
          <a:prstGeom prst="rect">
            <a:avLst/>
          </a:prstGeom>
          <a:noFill/>
          <a:ln>
            <a:noFill/>
          </a:ln>
        </p:spPr>
        <p:txBody>
          <a:bodyPr wrap="none">
            <a:spAutoFit/>
          </a:bodyPr>
          <a:lstStyle/>
          <a:p>
            <a:pPr algn="ctr"/>
            <a:r>
              <a:rPr lang="en-CA" sz="6000" b="1" dirty="0" smtClean="0">
                <a:solidFill>
                  <a:schemeClr val="bg1">
                    <a:lumMod val="50000"/>
                  </a:schemeClr>
                </a:solidFill>
                <a:latin typeface="Open Sans" charset="0"/>
                <a:ea typeface="Open Sans" charset="0"/>
                <a:cs typeface="Open Sans" charset="0"/>
              </a:rPr>
              <a:t>62</a:t>
            </a:r>
            <a:r>
              <a:rPr lang="en-CA" b="1" dirty="0" smtClean="0">
                <a:solidFill>
                  <a:schemeClr val="bg1">
                    <a:lumMod val="50000"/>
                  </a:schemeClr>
                </a:solidFill>
                <a:latin typeface="Open Sans" charset="0"/>
                <a:ea typeface="Open Sans" charset="0"/>
                <a:cs typeface="Open Sans" charset="0"/>
              </a:rPr>
              <a:t> </a:t>
            </a:r>
            <a:br>
              <a:rPr lang="en-CA" b="1" dirty="0" smtClean="0">
                <a:solidFill>
                  <a:schemeClr val="bg1">
                    <a:lumMod val="50000"/>
                  </a:schemeClr>
                </a:solidFill>
                <a:latin typeface="Open Sans" charset="0"/>
                <a:ea typeface="Open Sans" charset="0"/>
                <a:cs typeface="Open Sans" charset="0"/>
              </a:rPr>
            </a:br>
            <a:r>
              <a:rPr lang="en-CA" dirty="0" smtClean="0">
                <a:solidFill>
                  <a:schemeClr val="bg1">
                    <a:lumMod val="50000"/>
                  </a:schemeClr>
                </a:solidFill>
                <a:latin typeface="Open Sans" charset="0"/>
                <a:ea typeface="Open Sans" charset="0"/>
                <a:cs typeface="Open Sans" charset="0"/>
              </a:rPr>
              <a:t>logins</a:t>
            </a:r>
            <a:endParaRPr lang="en-CA" dirty="0">
              <a:solidFill>
                <a:schemeClr val="bg1">
                  <a:lumMod val="50000"/>
                </a:schemeClr>
              </a:solidFill>
              <a:latin typeface="Open Sans" charset="0"/>
              <a:ea typeface="Open Sans" charset="0"/>
              <a:cs typeface="Open Sans" charset="0"/>
            </a:endParaRPr>
          </a:p>
        </p:txBody>
      </p:sp>
      <p:sp>
        <p:nvSpPr>
          <p:cNvPr id="4" name="Rectangle 3"/>
          <p:cNvSpPr/>
          <p:nvPr/>
        </p:nvSpPr>
        <p:spPr>
          <a:xfrm>
            <a:off x="5270478" y="1706478"/>
            <a:ext cx="1344150" cy="1292662"/>
          </a:xfrm>
          <a:prstGeom prst="rect">
            <a:avLst/>
          </a:prstGeom>
          <a:noFill/>
        </p:spPr>
        <p:txBody>
          <a:bodyPr wrap="none">
            <a:spAutoFit/>
          </a:bodyPr>
          <a:lstStyle/>
          <a:p>
            <a:pPr algn="ctr"/>
            <a:r>
              <a:rPr lang="en-CA" sz="6000" b="1" dirty="0" smtClean="0">
                <a:solidFill>
                  <a:schemeClr val="bg1">
                    <a:lumMod val="50000"/>
                  </a:schemeClr>
                </a:solidFill>
                <a:latin typeface="Open Sans" charset="0"/>
                <a:ea typeface="Open Sans" charset="0"/>
                <a:cs typeface="Open Sans" charset="0"/>
              </a:rPr>
              <a:t>72 </a:t>
            </a:r>
            <a:r>
              <a:rPr lang="en-CA" b="1" dirty="0" smtClean="0">
                <a:solidFill>
                  <a:schemeClr val="bg1">
                    <a:lumMod val="50000"/>
                  </a:schemeClr>
                </a:solidFill>
                <a:latin typeface="Open Sans" charset="0"/>
                <a:ea typeface="Open Sans" charset="0"/>
                <a:cs typeface="Open Sans" charset="0"/>
              </a:rPr>
              <a:t/>
            </a:r>
            <a:br>
              <a:rPr lang="en-CA" b="1" dirty="0" smtClean="0">
                <a:solidFill>
                  <a:schemeClr val="bg1">
                    <a:lumMod val="50000"/>
                  </a:schemeClr>
                </a:solidFill>
                <a:latin typeface="Open Sans" charset="0"/>
                <a:ea typeface="Open Sans" charset="0"/>
                <a:cs typeface="Open Sans" charset="0"/>
              </a:rPr>
            </a:br>
            <a:r>
              <a:rPr lang="en-CA" dirty="0" smtClean="0">
                <a:solidFill>
                  <a:schemeClr val="bg1">
                    <a:lumMod val="50000"/>
                  </a:schemeClr>
                </a:solidFill>
                <a:latin typeface="Open Sans" charset="0"/>
                <a:ea typeface="Open Sans" charset="0"/>
                <a:cs typeface="Open Sans" charset="0"/>
              </a:rPr>
              <a:t>mood </a:t>
            </a:r>
            <a:r>
              <a:rPr lang="en-CA" dirty="0">
                <a:solidFill>
                  <a:schemeClr val="bg1">
                    <a:lumMod val="50000"/>
                  </a:schemeClr>
                </a:solidFill>
                <a:latin typeface="Open Sans" charset="0"/>
                <a:ea typeface="Open Sans" charset="0"/>
                <a:cs typeface="Open Sans" charset="0"/>
              </a:rPr>
              <a:t>records</a:t>
            </a:r>
          </a:p>
        </p:txBody>
      </p:sp>
      <p:sp>
        <p:nvSpPr>
          <p:cNvPr id="6" name="Rectangle 5"/>
          <p:cNvSpPr/>
          <p:nvPr/>
        </p:nvSpPr>
        <p:spPr>
          <a:xfrm>
            <a:off x="7289069" y="1772765"/>
            <a:ext cx="1225528" cy="1292662"/>
          </a:xfrm>
          <a:prstGeom prst="rect">
            <a:avLst/>
          </a:prstGeom>
          <a:noFill/>
        </p:spPr>
        <p:txBody>
          <a:bodyPr wrap="none">
            <a:spAutoFit/>
          </a:bodyPr>
          <a:lstStyle/>
          <a:p>
            <a:pPr algn="ctr"/>
            <a:r>
              <a:rPr lang="en-CA" sz="6000" b="1" dirty="0" smtClean="0">
                <a:solidFill>
                  <a:schemeClr val="bg1">
                    <a:lumMod val="50000"/>
                  </a:schemeClr>
                </a:solidFill>
                <a:latin typeface="Open Sans" charset="0"/>
                <a:ea typeface="Open Sans" charset="0"/>
                <a:cs typeface="Open Sans" charset="0"/>
              </a:rPr>
              <a:t>16 </a:t>
            </a:r>
            <a:r>
              <a:rPr lang="en-CA" b="1" dirty="0" smtClean="0">
                <a:solidFill>
                  <a:schemeClr val="bg1">
                    <a:lumMod val="50000"/>
                  </a:schemeClr>
                </a:solidFill>
                <a:latin typeface="Open Sans" charset="0"/>
                <a:ea typeface="Open Sans" charset="0"/>
                <a:cs typeface="Open Sans" charset="0"/>
              </a:rPr>
              <a:t/>
            </a:r>
            <a:br>
              <a:rPr lang="en-CA" b="1" dirty="0" smtClean="0">
                <a:solidFill>
                  <a:schemeClr val="bg1">
                    <a:lumMod val="50000"/>
                  </a:schemeClr>
                </a:solidFill>
                <a:latin typeface="Open Sans" charset="0"/>
                <a:ea typeface="Open Sans" charset="0"/>
                <a:cs typeface="Open Sans" charset="0"/>
              </a:rPr>
            </a:br>
            <a:r>
              <a:rPr lang="en-CA" dirty="0" smtClean="0">
                <a:solidFill>
                  <a:schemeClr val="bg1">
                    <a:lumMod val="50000"/>
                  </a:schemeClr>
                </a:solidFill>
                <a:latin typeface="Open Sans" charset="0"/>
                <a:ea typeface="Open Sans" charset="0"/>
                <a:cs typeface="Open Sans" charset="0"/>
              </a:rPr>
              <a:t>goal </a:t>
            </a:r>
            <a:r>
              <a:rPr lang="en-CA" dirty="0">
                <a:solidFill>
                  <a:schemeClr val="bg1">
                    <a:lumMod val="50000"/>
                  </a:schemeClr>
                </a:solidFill>
                <a:latin typeface="Open Sans" charset="0"/>
                <a:ea typeface="Open Sans" charset="0"/>
                <a:cs typeface="Open Sans" charset="0"/>
              </a:rPr>
              <a:t>records</a:t>
            </a:r>
          </a:p>
        </p:txBody>
      </p:sp>
      <p:sp>
        <p:nvSpPr>
          <p:cNvPr id="10" name="Rectangle 9"/>
          <p:cNvSpPr/>
          <p:nvPr/>
        </p:nvSpPr>
        <p:spPr>
          <a:xfrm>
            <a:off x="4258349" y="3695563"/>
            <a:ext cx="1521007" cy="1569660"/>
          </a:xfrm>
          <a:prstGeom prst="rect">
            <a:avLst/>
          </a:prstGeom>
          <a:noFill/>
        </p:spPr>
        <p:txBody>
          <a:bodyPr wrap="square">
            <a:spAutoFit/>
          </a:bodyPr>
          <a:lstStyle/>
          <a:p>
            <a:pPr algn="ctr"/>
            <a:r>
              <a:rPr lang="en-CA" sz="6000" b="1" dirty="0" smtClean="0">
                <a:solidFill>
                  <a:schemeClr val="bg1">
                    <a:lumMod val="50000"/>
                  </a:schemeClr>
                </a:solidFill>
                <a:latin typeface="Open Sans" charset="0"/>
                <a:ea typeface="Open Sans" charset="0"/>
                <a:cs typeface="Open Sans" charset="0"/>
              </a:rPr>
              <a:t>197 </a:t>
            </a:r>
            <a:r>
              <a:rPr lang="en-CA" b="1" dirty="0" smtClean="0">
                <a:solidFill>
                  <a:schemeClr val="bg1">
                    <a:lumMod val="50000"/>
                  </a:schemeClr>
                </a:solidFill>
                <a:latin typeface="Open Sans" charset="0"/>
                <a:ea typeface="Open Sans" charset="0"/>
                <a:cs typeface="Open Sans" charset="0"/>
              </a:rPr>
              <a:t/>
            </a:r>
            <a:br>
              <a:rPr lang="en-CA" b="1" dirty="0" smtClean="0">
                <a:solidFill>
                  <a:schemeClr val="bg1">
                    <a:lumMod val="50000"/>
                  </a:schemeClr>
                </a:solidFill>
                <a:latin typeface="Open Sans" charset="0"/>
                <a:ea typeface="Open Sans" charset="0"/>
                <a:cs typeface="Open Sans" charset="0"/>
              </a:rPr>
            </a:br>
            <a:r>
              <a:rPr lang="en-CA" dirty="0" smtClean="0">
                <a:solidFill>
                  <a:schemeClr val="bg1">
                    <a:lumMod val="50000"/>
                  </a:schemeClr>
                </a:solidFill>
                <a:latin typeface="Open Sans" charset="0"/>
                <a:ea typeface="Open Sans" charset="0"/>
                <a:cs typeface="Open Sans" charset="0"/>
              </a:rPr>
              <a:t>videos </a:t>
            </a:r>
            <a:br>
              <a:rPr lang="en-CA" dirty="0" smtClean="0">
                <a:solidFill>
                  <a:schemeClr val="bg1">
                    <a:lumMod val="50000"/>
                  </a:schemeClr>
                </a:solidFill>
                <a:latin typeface="Open Sans" charset="0"/>
                <a:ea typeface="Open Sans" charset="0"/>
                <a:cs typeface="Open Sans" charset="0"/>
              </a:rPr>
            </a:br>
            <a:r>
              <a:rPr lang="en-CA" dirty="0" smtClean="0">
                <a:solidFill>
                  <a:schemeClr val="bg1">
                    <a:lumMod val="50000"/>
                  </a:schemeClr>
                </a:solidFill>
                <a:latin typeface="Open Sans" charset="0"/>
                <a:ea typeface="Open Sans" charset="0"/>
                <a:cs typeface="Open Sans" charset="0"/>
              </a:rPr>
              <a:t>watched</a:t>
            </a:r>
            <a:endParaRPr lang="en-CA" dirty="0">
              <a:solidFill>
                <a:schemeClr val="bg1">
                  <a:lumMod val="50000"/>
                </a:schemeClr>
              </a:solidFill>
              <a:latin typeface="Open Sans" charset="0"/>
              <a:ea typeface="Open Sans" charset="0"/>
              <a:cs typeface="Open Sans" charset="0"/>
            </a:endParaRPr>
          </a:p>
        </p:txBody>
      </p:sp>
      <p:sp>
        <p:nvSpPr>
          <p:cNvPr id="11" name="Rectangle 10"/>
          <p:cNvSpPr/>
          <p:nvPr/>
        </p:nvSpPr>
        <p:spPr>
          <a:xfrm>
            <a:off x="6490165" y="3705881"/>
            <a:ext cx="1228220" cy="1569660"/>
          </a:xfrm>
          <a:prstGeom prst="rect">
            <a:avLst/>
          </a:prstGeom>
          <a:noFill/>
        </p:spPr>
        <p:txBody>
          <a:bodyPr wrap="none">
            <a:spAutoFit/>
          </a:bodyPr>
          <a:lstStyle/>
          <a:p>
            <a:pPr algn="ctr"/>
            <a:r>
              <a:rPr lang="en-CA" sz="6000" b="1" dirty="0" smtClean="0">
                <a:solidFill>
                  <a:schemeClr val="bg1">
                    <a:lumMod val="50000"/>
                  </a:schemeClr>
                </a:solidFill>
                <a:latin typeface="Open Sans" charset="0"/>
                <a:ea typeface="Open Sans" charset="0"/>
                <a:cs typeface="Open Sans" charset="0"/>
              </a:rPr>
              <a:t>19 </a:t>
            </a:r>
            <a:r>
              <a:rPr lang="en-CA" b="1" dirty="0" smtClean="0">
                <a:solidFill>
                  <a:schemeClr val="bg1">
                    <a:lumMod val="50000"/>
                  </a:schemeClr>
                </a:solidFill>
                <a:latin typeface="Open Sans" charset="0"/>
                <a:ea typeface="Open Sans" charset="0"/>
                <a:cs typeface="Open Sans" charset="0"/>
              </a:rPr>
              <a:t/>
            </a:r>
            <a:br>
              <a:rPr lang="en-CA" b="1" dirty="0" smtClean="0">
                <a:solidFill>
                  <a:schemeClr val="bg1">
                    <a:lumMod val="50000"/>
                  </a:schemeClr>
                </a:solidFill>
                <a:latin typeface="Open Sans" charset="0"/>
                <a:ea typeface="Open Sans" charset="0"/>
                <a:cs typeface="Open Sans" charset="0"/>
              </a:rPr>
            </a:br>
            <a:r>
              <a:rPr lang="en-CA" dirty="0" smtClean="0">
                <a:solidFill>
                  <a:schemeClr val="bg1">
                    <a:lumMod val="50000"/>
                  </a:schemeClr>
                </a:solidFill>
                <a:latin typeface="Open Sans" charset="0"/>
                <a:ea typeface="Open Sans" charset="0"/>
                <a:cs typeface="Open Sans" charset="0"/>
              </a:rPr>
              <a:t>assessment </a:t>
            </a:r>
          </a:p>
          <a:p>
            <a:pPr algn="ctr"/>
            <a:r>
              <a:rPr lang="en-CA" dirty="0" smtClean="0">
                <a:solidFill>
                  <a:schemeClr val="bg1">
                    <a:lumMod val="50000"/>
                  </a:schemeClr>
                </a:solidFill>
                <a:latin typeface="Open Sans" charset="0"/>
                <a:ea typeface="Open Sans" charset="0"/>
                <a:cs typeface="Open Sans" charset="0"/>
              </a:rPr>
              <a:t>records</a:t>
            </a:r>
            <a:endParaRPr lang="en-CA" dirty="0">
              <a:solidFill>
                <a:schemeClr val="bg1">
                  <a:lumMod val="50000"/>
                </a:schemeClr>
              </a:solidFill>
              <a:latin typeface="Open Sans" charset="0"/>
              <a:ea typeface="Open Sans" charset="0"/>
              <a:cs typeface="Open Sans" charset="0"/>
            </a:endParaRPr>
          </a:p>
        </p:txBody>
      </p:sp>
      <p:cxnSp>
        <p:nvCxnSpPr>
          <p:cNvPr id="21" name="Straight Arrow Connector 20"/>
          <p:cNvCxnSpPr>
            <a:stCxn id="36" idx="2"/>
            <a:endCxn id="32" idx="6"/>
          </p:cNvCxnSpPr>
          <p:nvPr/>
        </p:nvCxnSpPr>
        <p:spPr bwMode="auto">
          <a:xfrm>
            <a:off x="1456117" y="6068420"/>
            <a:ext cx="8954408" cy="0"/>
          </a:xfrm>
          <a:prstGeom prst="straightConnector1">
            <a:avLst/>
          </a:prstGeom>
          <a:noFill/>
          <a:ln w="44450">
            <a:solidFill>
              <a:srgbClr val="2ECC71"/>
            </a:solidFill>
            <a:prstDash val="solid"/>
            <a:round/>
            <a:headEnd/>
            <a:tailEnd type="triangle"/>
          </a:ln>
          <a:extLst>
            <a:ext uri="{909E8E84-426E-40dd-AFC4-6F175D3DCCD1}">
              <a14:hiddenFill xmlns="" xmlns:a14="http://schemas.microsoft.com/office/drawing/2010/main">
                <a:noFill/>
              </a14:hiddenFill>
            </a:ext>
          </a:extLst>
        </p:spPr>
      </p:cxnSp>
      <p:grpSp>
        <p:nvGrpSpPr>
          <p:cNvPr id="22" name="Group 21"/>
          <p:cNvGrpSpPr/>
          <p:nvPr/>
        </p:nvGrpSpPr>
        <p:grpSpPr>
          <a:xfrm>
            <a:off x="10137273" y="5888145"/>
            <a:ext cx="360000" cy="360000"/>
            <a:chOff x="732813" y="4833325"/>
            <a:chExt cx="360000" cy="360000"/>
          </a:xfrm>
        </p:grpSpPr>
        <p:sp>
          <p:nvSpPr>
            <p:cNvPr id="23" name="Oval 22"/>
            <p:cNvSpPr/>
            <p:nvPr/>
          </p:nvSpPr>
          <p:spPr>
            <a:xfrm>
              <a:off x="732813" y="4833325"/>
              <a:ext cx="360000" cy="3600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rgbClr val="0070C0"/>
                </a:solidFill>
                <a:latin typeface="Open Sans" charset="0"/>
                <a:ea typeface="Open Sans" charset="0"/>
                <a:cs typeface="Open Sans" charset="0"/>
              </a:endParaRPr>
            </a:p>
          </p:txBody>
        </p:sp>
        <p:sp>
          <p:nvSpPr>
            <p:cNvPr id="31" name="Oval 30"/>
            <p:cNvSpPr/>
            <p:nvPr/>
          </p:nvSpPr>
          <p:spPr>
            <a:xfrm>
              <a:off x="786813" y="488821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rgbClr val="0070C0"/>
                </a:solidFill>
                <a:latin typeface="Open Sans" charset="0"/>
                <a:ea typeface="Open Sans" charset="0"/>
                <a:cs typeface="Open Sans" charset="0"/>
              </a:endParaRPr>
            </a:p>
          </p:txBody>
        </p:sp>
        <p:sp>
          <p:nvSpPr>
            <p:cNvPr id="32" name="Oval 31"/>
            <p:cNvSpPr/>
            <p:nvPr/>
          </p:nvSpPr>
          <p:spPr>
            <a:xfrm>
              <a:off x="826065" y="4923600"/>
              <a:ext cx="180000"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rgbClr val="0070C0"/>
                </a:solidFill>
                <a:latin typeface="Open Sans" charset="0"/>
                <a:ea typeface="Open Sans" charset="0"/>
                <a:cs typeface="Open Sans" charset="0"/>
              </a:endParaRPr>
            </a:p>
          </p:txBody>
        </p:sp>
      </p:grpSp>
      <p:grpSp>
        <p:nvGrpSpPr>
          <p:cNvPr id="33" name="Group 32"/>
          <p:cNvGrpSpPr/>
          <p:nvPr/>
        </p:nvGrpSpPr>
        <p:grpSpPr>
          <a:xfrm>
            <a:off x="1362865" y="5888145"/>
            <a:ext cx="360000" cy="360000"/>
            <a:chOff x="732813" y="4833325"/>
            <a:chExt cx="360000" cy="360000"/>
          </a:xfrm>
        </p:grpSpPr>
        <p:sp>
          <p:nvSpPr>
            <p:cNvPr id="34" name="Oval 33"/>
            <p:cNvSpPr/>
            <p:nvPr/>
          </p:nvSpPr>
          <p:spPr>
            <a:xfrm>
              <a:off x="732813" y="4833325"/>
              <a:ext cx="360000" cy="3600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rgbClr val="0070C0"/>
                </a:solidFill>
                <a:latin typeface="Open Sans" charset="0"/>
                <a:ea typeface="Open Sans" charset="0"/>
                <a:cs typeface="Open Sans" charset="0"/>
              </a:endParaRPr>
            </a:p>
          </p:txBody>
        </p:sp>
        <p:sp>
          <p:nvSpPr>
            <p:cNvPr id="35" name="Oval 34"/>
            <p:cNvSpPr/>
            <p:nvPr/>
          </p:nvSpPr>
          <p:spPr>
            <a:xfrm>
              <a:off x="786813" y="488821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rgbClr val="0070C0"/>
                </a:solidFill>
                <a:latin typeface="Open Sans" charset="0"/>
                <a:ea typeface="Open Sans" charset="0"/>
                <a:cs typeface="Open Sans" charset="0"/>
              </a:endParaRPr>
            </a:p>
          </p:txBody>
        </p:sp>
        <p:sp>
          <p:nvSpPr>
            <p:cNvPr id="36" name="Oval 35"/>
            <p:cNvSpPr/>
            <p:nvPr/>
          </p:nvSpPr>
          <p:spPr>
            <a:xfrm>
              <a:off x="826065" y="4923600"/>
              <a:ext cx="180000"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rgbClr val="0070C0"/>
                </a:solidFill>
                <a:latin typeface="Open Sans" charset="0"/>
                <a:ea typeface="Open Sans" charset="0"/>
                <a:cs typeface="Open Sans" charset="0"/>
              </a:endParaRPr>
            </a:p>
          </p:txBody>
        </p:sp>
      </p:grpSp>
    </p:spTree>
    <p:extLst>
      <p:ext uri="{BB962C8B-B14F-4D97-AF65-F5344CB8AC3E}">
        <p14:creationId xmlns:p14="http://schemas.microsoft.com/office/powerpoint/2010/main" val="598957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455186" y="807221"/>
            <a:ext cx="4657118" cy="707886"/>
          </a:xfrm>
          <a:prstGeom prst="rect">
            <a:avLst/>
          </a:prstGeom>
          <a:noFill/>
        </p:spPr>
        <p:txBody>
          <a:bodyPr wrap="square" rtlCol="0">
            <a:spAutoFit/>
          </a:bodyPr>
          <a:lstStyle/>
          <a:p>
            <a:r>
              <a:rPr lang="en-CA" sz="2000" dirty="0" smtClean="0">
                <a:latin typeface="Open Sans"/>
                <a:cs typeface="Open Sans"/>
              </a:rPr>
              <a:t>Improvements in anxiety and depression symptoms</a:t>
            </a:r>
            <a:endParaRPr lang="en-CA" sz="2000" dirty="0">
              <a:latin typeface="Open Sans"/>
              <a:cs typeface="Open Sans"/>
            </a:endParaRPr>
          </a:p>
        </p:txBody>
      </p:sp>
      <p:sp>
        <p:nvSpPr>
          <p:cNvPr id="56" name="TextBox 55"/>
          <p:cNvSpPr txBox="1"/>
          <p:nvPr/>
        </p:nvSpPr>
        <p:spPr>
          <a:xfrm>
            <a:off x="7149860" y="813566"/>
            <a:ext cx="3901123" cy="707886"/>
          </a:xfrm>
          <a:prstGeom prst="rect">
            <a:avLst/>
          </a:prstGeom>
          <a:noFill/>
        </p:spPr>
        <p:txBody>
          <a:bodyPr wrap="square" rtlCol="0">
            <a:spAutoFit/>
          </a:bodyPr>
          <a:lstStyle/>
          <a:p>
            <a:r>
              <a:rPr lang="en-CA" sz="2000" dirty="0" smtClean="0">
                <a:latin typeface="Open Sans"/>
                <a:cs typeface="Open Sans"/>
              </a:rPr>
              <a:t>A significant </a:t>
            </a:r>
            <a:r>
              <a:rPr lang="en-CA" sz="2000" dirty="0">
                <a:latin typeface="Open Sans"/>
                <a:cs typeface="Open Sans"/>
              </a:rPr>
              <a:t>i</a:t>
            </a:r>
            <a:r>
              <a:rPr lang="en-CA" sz="2000" dirty="0" smtClean="0">
                <a:latin typeface="Open Sans"/>
                <a:cs typeface="Open Sans"/>
              </a:rPr>
              <a:t>mprovement in</a:t>
            </a:r>
          </a:p>
          <a:p>
            <a:r>
              <a:rPr lang="en-CA" sz="2000" dirty="0">
                <a:latin typeface="Open Sans"/>
                <a:cs typeface="Open Sans"/>
              </a:rPr>
              <a:t>w</a:t>
            </a:r>
            <a:r>
              <a:rPr lang="en-CA" sz="2000" dirty="0" smtClean="0">
                <a:latin typeface="Open Sans"/>
                <a:cs typeface="Open Sans"/>
              </a:rPr>
              <a:t>ork </a:t>
            </a:r>
            <a:r>
              <a:rPr lang="en-CA" sz="2000" dirty="0">
                <a:latin typeface="Open Sans"/>
                <a:cs typeface="Open Sans"/>
              </a:rPr>
              <a:t>f</a:t>
            </a:r>
            <a:r>
              <a:rPr lang="en-CA" sz="2000" dirty="0" smtClean="0">
                <a:latin typeface="Open Sans"/>
                <a:cs typeface="Open Sans"/>
              </a:rPr>
              <a:t>unctioning</a:t>
            </a:r>
            <a:endParaRPr lang="en-CA" sz="2000" dirty="0">
              <a:latin typeface="Open Sans"/>
              <a:cs typeface="Open Sans"/>
            </a:endParaRPr>
          </a:p>
        </p:txBody>
      </p:sp>
      <p:sp>
        <p:nvSpPr>
          <p:cNvPr id="2" name="Title 1"/>
          <p:cNvSpPr>
            <a:spLocks noGrp="1"/>
          </p:cNvSpPr>
          <p:nvPr>
            <p:ph type="title"/>
          </p:nvPr>
        </p:nvSpPr>
        <p:spPr>
          <a:xfrm>
            <a:off x="810617" y="175932"/>
            <a:ext cx="9766300" cy="409575"/>
          </a:xfrm>
        </p:spPr>
        <p:txBody>
          <a:bodyPr/>
          <a:lstStyle/>
          <a:p>
            <a:r>
              <a:rPr lang="en-CA" dirty="0" smtClean="0"/>
              <a:t>Starling Success Story – User 992</a:t>
            </a:r>
            <a:endParaRPr lang="en-US" dirty="0"/>
          </a:p>
        </p:txBody>
      </p:sp>
      <p:sp>
        <p:nvSpPr>
          <p:cNvPr id="49" name="TextBox 48"/>
          <p:cNvSpPr txBox="1"/>
          <p:nvPr/>
        </p:nvSpPr>
        <p:spPr>
          <a:xfrm>
            <a:off x="2666273" y="1499301"/>
            <a:ext cx="1155541" cy="307777"/>
          </a:xfrm>
          <a:prstGeom prst="rect">
            <a:avLst/>
          </a:prstGeom>
          <a:noFill/>
        </p:spPr>
        <p:txBody>
          <a:bodyPr wrap="square" rtlCol="0">
            <a:spAutoFit/>
          </a:bodyPr>
          <a:lstStyle/>
          <a:p>
            <a:r>
              <a:rPr lang="en-US" sz="1400" smtClean="0">
                <a:latin typeface="Open Sans" charset="0"/>
                <a:ea typeface="Open Sans" charset="0"/>
                <a:cs typeface="Open Sans" charset="0"/>
              </a:rPr>
              <a:t>Depression</a:t>
            </a:r>
            <a:endParaRPr lang="en-US" sz="1400" dirty="0">
              <a:latin typeface="Open Sans" charset="0"/>
              <a:ea typeface="Open Sans" charset="0"/>
              <a:cs typeface="Open Sans" charset="0"/>
            </a:endParaRPr>
          </a:p>
        </p:txBody>
      </p:sp>
      <p:sp>
        <p:nvSpPr>
          <p:cNvPr id="50" name="TextBox 49"/>
          <p:cNvSpPr txBox="1"/>
          <p:nvPr/>
        </p:nvSpPr>
        <p:spPr>
          <a:xfrm>
            <a:off x="4068209" y="1493800"/>
            <a:ext cx="1155541" cy="307777"/>
          </a:xfrm>
          <a:prstGeom prst="rect">
            <a:avLst/>
          </a:prstGeom>
          <a:noFill/>
        </p:spPr>
        <p:txBody>
          <a:bodyPr wrap="square" rtlCol="0">
            <a:spAutoFit/>
          </a:bodyPr>
          <a:lstStyle/>
          <a:p>
            <a:r>
              <a:rPr lang="en-US" sz="1400" dirty="0" smtClean="0">
                <a:latin typeface="Open Sans" charset="0"/>
                <a:ea typeface="Open Sans" charset="0"/>
                <a:cs typeface="Open Sans" charset="0"/>
              </a:rPr>
              <a:t>Anxiety</a:t>
            </a:r>
            <a:endParaRPr lang="en-US" sz="1400" dirty="0">
              <a:latin typeface="Open Sans" charset="0"/>
              <a:ea typeface="Open Sans" charset="0"/>
              <a:cs typeface="Open Sans" charset="0"/>
            </a:endParaRPr>
          </a:p>
        </p:txBody>
      </p:sp>
      <p:cxnSp>
        <p:nvCxnSpPr>
          <p:cNvPr id="51" name="Straight Connector 50"/>
          <p:cNvCxnSpPr/>
          <p:nvPr/>
        </p:nvCxnSpPr>
        <p:spPr bwMode="auto">
          <a:xfrm>
            <a:off x="2431706" y="1646199"/>
            <a:ext cx="295422" cy="604"/>
          </a:xfrm>
          <a:prstGeom prst="line">
            <a:avLst/>
          </a:prstGeom>
          <a:noFill/>
          <a:ln w="28575">
            <a:solidFill>
              <a:srgbClr val="FFB52E"/>
            </a:solidFill>
            <a:prstDash val="solid"/>
            <a:round/>
            <a:headEnd/>
            <a:tailEnd/>
          </a:ln>
          <a:extLst>
            <a:ext uri="{909E8E84-426E-40DD-AFC4-6F175D3DCCD1}">
              <a14:hiddenFill xmlns:a14="http://schemas.microsoft.com/office/drawing/2010/main">
                <a:noFill/>
              </a14:hiddenFill>
            </a:ext>
          </a:extLst>
        </p:spPr>
      </p:cxnSp>
      <p:pic>
        <p:nvPicPr>
          <p:cNvPr id="14" name="Picture 13"/>
          <p:cNvPicPr>
            <a:picLocks noChangeAspect="1"/>
          </p:cNvPicPr>
          <p:nvPr/>
        </p:nvPicPr>
        <p:blipFill>
          <a:blip r:embed="rId3"/>
          <a:stretch>
            <a:fillRect/>
          </a:stretch>
        </p:blipFill>
        <p:spPr>
          <a:xfrm>
            <a:off x="2529796" y="1588888"/>
            <a:ext cx="101600" cy="114300"/>
          </a:xfrm>
          <a:prstGeom prst="rect">
            <a:avLst/>
          </a:prstGeom>
        </p:spPr>
      </p:pic>
      <p:pic>
        <p:nvPicPr>
          <p:cNvPr id="15" name="Picture 14"/>
          <p:cNvPicPr>
            <a:picLocks noChangeAspect="1"/>
          </p:cNvPicPr>
          <p:nvPr/>
        </p:nvPicPr>
        <p:blipFill>
          <a:blip r:embed="rId4"/>
          <a:stretch>
            <a:fillRect/>
          </a:stretch>
        </p:blipFill>
        <p:spPr>
          <a:xfrm>
            <a:off x="3927168" y="1596039"/>
            <a:ext cx="101600" cy="114300"/>
          </a:xfrm>
          <a:prstGeom prst="rect">
            <a:avLst/>
          </a:prstGeom>
        </p:spPr>
      </p:pic>
      <p:cxnSp>
        <p:nvCxnSpPr>
          <p:cNvPr id="58" name="Straight Connector 57"/>
          <p:cNvCxnSpPr/>
          <p:nvPr/>
        </p:nvCxnSpPr>
        <p:spPr bwMode="auto">
          <a:xfrm>
            <a:off x="3821814" y="1654223"/>
            <a:ext cx="303461" cy="941"/>
          </a:xfrm>
          <a:prstGeom prst="line">
            <a:avLst/>
          </a:prstGeom>
          <a:noFill/>
          <a:ln w="28575">
            <a:solidFill>
              <a:schemeClr val="accent1"/>
            </a:solidFill>
            <a:prstDash val="solid"/>
            <a:round/>
            <a:headEnd/>
            <a:tailEnd/>
          </a:ln>
          <a:extLst>
            <a:ext uri="{909E8E84-426E-40DD-AFC4-6F175D3DCCD1}">
              <a14:hiddenFill xmlns:a14="http://schemas.microsoft.com/office/drawing/2010/main">
                <a:noFill/>
              </a14:hiddenFill>
            </a:ext>
          </a:extLst>
        </p:spPr>
      </p:cxnSp>
      <p:grpSp>
        <p:nvGrpSpPr>
          <p:cNvPr id="5" name="Group 4"/>
          <p:cNvGrpSpPr/>
          <p:nvPr/>
        </p:nvGrpSpPr>
        <p:grpSpPr>
          <a:xfrm>
            <a:off x="229368" y="1889850"/>
            <a:ext cx="5631428" cy="4371432"/>
            <a:chOff x="229368" y="1889850"/>
            <a:chExt cx="5631428" cy="4371432"/>
          </a:xfrm>
        </p:grpSpPr>
        <p:sp>
          <p:nvSpPr>
            <p:cNvPr id="21" name="Rectangle 20"/>
            <p:cNvSpPr/>
            <p:nvPr/>
          </p:nvSpPr>
          <p:spPr>
            <a:xfrm>
              <a:off x="252620" y="5274397"/>
              <a:ext cx="981146" cy="664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solidFill>
                    <a:schemeClr val="accent1"/>
                  </a:solidFill>
                  <a:latin typeface="Open Sans" charset="0"/>
                  <a:ea typeface="Open Sans" charset="0"/>
                  <a:cs typeface="Open Sans" charset="0"/>
                </a:rPr>
                <a:t>SEVERE</a:t>
              </a:r>
            </a:p>
            <a:p>
              <a:pPr algn="ctr"/>
              <a:r>
                <a:rPr lang="en-CA" sz="1100" dirty="0" smtClean="0">
                  <a:solidFill>
                    <a:schemeClr val="accent1"/>
                  </a:solidFill>
                  <a:latin typeface="Open Sans" charset="0"/>
                  <a:ea typeface="Open Sans" charset="0"/>
                  <a:cs typeface="Open Sans" charset="0"/>
                </a:rPr>
                <a:t>0 - 19</a:t>
              </a:r>
              <a:endParaRPr lang="en-CA" sz="1100" dirty="0">
                <a:solidFill>
                  <a:schemeClr val="accent1"/>
                </a:solidFill>
                <a:latin typeface="Open Sans" charset="0"/>
                <a:ea typeface="Open Sans" charset="0"/>
                <a:cs typeface="Open Sans" charset="0"/>
              </a:endParaRPr>
            </a:p>
          </p:txBody>
        </p:sp>
        <p:sp>
          <p:nvSpPr>
            <p:cNvPr id="23" name="Rectangle 22"/>
            <p:cNvSpPr/>
            <p:nvPr/>
          </p:nvSpPr>
          <p:spPr>
            <a:xfrm>
              <a:off x="261122" y="3751250"/>
              <a:ext cx="981147" cy="59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solidFill>
                    <a:schemeClr val="accent1"/>
                  </a:solidFill>
                  <a:latin typeface="Open Sans" charset="0"/>
                  <a:ea typeface="Open Sans" charset="0"/>
                  <a:cs typeface="Open Sans" charset="0"/>
                </a:rPr>
                <a:t>MILD</a:t>
              </a:r>
            </a:p>
            <a:p>
              <a:pPr algn="ctr"/>
              <a:r>
                <a:rPr lang="en-CA" sz="1100" dirty="0" smtClean="0">
                  <a:solidFill>
                    <a:schemeClr val="accent1"/>
                  </a:solidFill>
                  <a:latin typeface="Open Sans" charset="0"/>
                  <a:ea typeface="Open Sans" charset="0"/>
                  <a:cs typeface="Open Sans" charset="0"/>
                </a:rPr>
                <a:t>40 - 59</a:t>
              </a:r>
              <a:endParaRPr lang="en-CA" sz="1100" dirty="0">
                <a:solidFill>
                  <a:schemeClr val="accent1"/>
                </a:solidFill>
                <a:latin typeface="Open Sans" charset="0"/>
                <a:ea typeface="Open Sans" charset="0"/>
                <a:cs typeface="Open Sans" charset="0"/>
              </a:endParaRPr>
            </a:p>
          </p:txBody>
        </p:sp>
        <p:sp>
          <p:nvSpPr>
            <p:cNvPr id="31" name="Rectangle 30"/>
            <p:cNvSpPr/>
            <p:nvPr/>
          </p:nvSpPr>
          <p:spPr>
            <a:xfrm>
              <a:off x="252617" y="4560470"/>
              <a:ext cx="981147" cy="615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solidFill>
                    <a:schemeClr val="accent1"/>
                  </a:solidFill>
                  <a:latin typeface="Open Sans" charset="0"/>
                  <a:ea typeface="Open Sans" charset="0"/>
                  <a:cs typeface="Open Sans" charset="0"/>
                </a:rPr>
                <a:t>MODERATE</a:t>
              </a:r>
              <a:endParaRPr lang="en-CA" sz="1100" dirty="0">
                <a:solidFill>
                  <a:schemeClr val="accent1"/>
                </a:solidFill>
                <a:latin typeface="Open Sans" charset="0"/>
                <a:ea typeface="Open Sans" charset="0"/>
                <a:cs typeface="Open Sans" charset="0"/>
              </a:endParaRPr>
            </a:p>
            <a:p>
              <a:pPr algn="ctr"/>
              <a:r>
                <a:rPr lang="en-CA" sz="1100" dirty="0" smtClean="0">
                  <a:solidFill>
                    <a:schemeClr val="accent1"/>
                  </a:solidFill>
                  <a:latin typeface="Open Sans" charset="0"/>
                  <a:ea typeface="Open Sans" charset="0"/>
                  <a:cs typeface="Open Sans" charset="0"/>
                </a:rPr>
                <a:t>20 - 39</a:t>
              </a:r>
              <a:endParaRPr lang="en-CA" sz="1100" dirty="0">
                <a:solidFill>
                  <a:schemeClr val="accent1"/>
                </a:solidFill>
                <a:latin typeface="Open Sans" charset="0"/>
                <a:ea typeface="Open Sans" charset="0"/>
                <a:cs typeface="Open Sans" charset="0"/>
              </a:endParaRPr>
            </a:p>
          </p:txBody>
        </p:sp>
        <p:sp>
          <p:nvSpPr>
            <p:cNvPr id="35" name="Rectangle 34"/>
            <p:cNvSpPr/>
            <p:nvPr/>
          </p:nvSpPr>
          <p:spPr>
            <a:xfrm>
              <a:off x="229368" y="2979854"/>
              <a:ext cx="1035064" cy="597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solidFill>
                    <a:schemeClr val="accent1"/>
                  </a:solidFill>
                  <a:latin typeface="Open Sans" charset="0"/>
                  <a:ea typeface="Open Sans" charset="0"/>
                  <a:cs typeface="Open Sans" charset="0"/>
                </a:rPr>
                <a:t>BORDERLINE</a:t>
              </a:r>
              <a:endParaRPr lang="en-CA" sz="1100" dirty="0">
                <a:solidFill>
                  <a:schemeClr val="accent1"/>
                </a:solidFill>
                <a:latin typeface="Open Sans" charset="0"/>
                <a:ea typeface="Open Sans" charset="0"/>
                <a:cs typeface="Open Sans" charset="0"/>
              </a:endParaRPr>
            </a:p>
            <a:p>
              <a:pPr algn="ctr"/>
              <a:r>
                <a:rPr lang="en-CA" sz="1100" dirty="0" smtClean="0">
                  <a:solidFill>
                    <a:schemeClr val="accent1"/>
                  </a:solidFill>
                  <a:latin typeface="Open Sans" charset="0"/>
                  <a:ea typeface="Open Sans" charset="0"/>
                  <a:cs typeface="Open Sans" charset="0"/>
                </a:rPr>
                <a:t>60 - 79</a:t>
              </a:r>
              <a:endParaRPr lang="en-CA" sz="1100" dirty="0">
                <a:solidFill>
                  <a:schemeClr val="accent1"/>
                </a:solidFill>
                <a:latin typeface="Open Sans" charset="0"/>
                <a:ea typeface="Open Sans" charset="0"/>
                <a:cs typeface="Open Sans" charset="0"/>
              </a:endParaRPr>
            </a:p>
          </p:txBody>
        </p:sp>
        <p:sp>
          <p:nvSpPr>
            <p:cNvPr id="18" name="Rectangle 17"/>
            <p:cNvSpPr/>
            <p:nvPr/>
          </p:nvSpPr>
          <p:spPr>
            <a:xfrm flipH="1">
              <a:off x="263378" y="1996288"/>
              <a:ext cx="981146" cy="1199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solidFill>
                    <a:schemeClr val="accent1"/>
                  </a:solidFill>
                  <a:latin typeface="Open Sans" charset="0"/>
                  <a:ea typeface="Open Sans" charset="0"/>
                  <a:cs typeface="Open Sans" charset="0"/>
                </a:rPr>
                <a:t>HEALTHY</a:t>
              </a:r>
              <a:endParaRPr lang="en-CA" sz="1100" dirty="0">
                <a:solidFill>
                  <a:schemeClr val="accent1"/>
                </a:solidFill>
                <a:latin typeface="Open Sans" charset="0"/>
                <a:ea typeface="Open Sans" charset="0"/>
                <a:cs typeface="Open Sans" charset="0"/>
              </a:endParaRPr>
            </a:p>
            <a:p>
              <a:pPr algn="ctr"/>
              <a:r>
                <a:rPr lang="en-CA" sz="1100" dirty="0" smtClean="0">
                  <a:solidFill>
                    <a:schemeClr val="accent1"/>
                  </a:solidFill>
                  <a:latin typeface="Open Sans" charset="0"/>
                  <a:ea typeface="Open Sans" charset="0"/>
                  <a:cs typeface="Open Sans" charset="0"/>
                </a:rPr>
                <a:t>80-100</a:t>
              </a:r>
              <a:endParaRPr lang="en-CA" sz="1100" dirty="0">
                <a:solidFill>
                  <a:schemeClr val="accent1"/>
                </a:solidFill>
                <a:latin typeface="Open Sans" charset="0"/>
                <a:ea typeface="Open Sans" charset="0"/>
                <a:cs typeface="Open Sans" charset="0"/>
              </a:endParaRPr>
            </a:p>
          </p:txBody>
        </p:sp>
        <p:sp>
          <p:nvSpPr>
            <p:cNvPr id="3" name="TextBox 2"/>
            <p:cNvSpPr txBox="1"/>
            <p:nvPr/>
          </p:nvSpPr>
          <p:spPr>
            <a:xfrm>
              <a:off x="1742514" y="5953504"/>
              <a:ext cx="1563661" cy="307777"/>
            </a:xfrm>
            <a:prstGeom prst="rect">
              <a:avLst/>
            </a:prstGeom>
            <a:noFill/>
          </p:spPr>
          <p:txBody>
            <a:bodyPr wrap="square" rtlCol="0">
              <a:spAutoFit/>
            </a:bodyPr>
            <a:lstStyle/>
            <a:p>
              <a:r>
                <a:rPr lang="en-US" sz="1400" dirty="0" smtClean="0">
                  <a:latin typeface="Open Sans" charset="0"/>
                  <a:ea typeface="Open Sans" charset="0"/>
                  <a:cs typeface="Open Sans" charset="0"/>
                </a:rPr>
                <a:t>Baseline Score</a:t>
              </a:r>
              <a:endParaRPr lang="en-US" sz="1400" dirty="0">
                <a:latin typeface="Open Sans" charset="0"/>
                <a:ea typeface="Open Sans" charset="0"/>
                <a:cs typeface="Open Sans" charset="0"/>
              </a:endParaRPr>
            </a:p>
          </p:txBody>
        </p:sp>
        <p:sp>
          <p:nvSpPr>
            <p:cNvPr id="26" name="TextBox 25"/>
            <p:cNvSpPr txBox="1"/>
            <p:nvPr/>
          </p:nvSpPr>
          <p:spPr>
            <a:xfrm>
              <a:off x="3990575" y="5953505"/>
              <a:ext cx="1804418" cy="307777"/>
            </a:xfrm>
            <a:prstGeom prst="rect">
              <a:avLst/>
            </a:prstGeom>
            <a:noFill/>
          </p:spPr>
          <p:txBody>
            <a:bodyPr wrap="square" rtlCol="0">
              <a:spAutoFit/>
            </a:bodyPr>
            <a:lstStyle/>
            <a:p>
              <a:r>
                <a:rPr lang="en-US" sz="1400" dirty="0" smtClean="0">
                  <a:latin typeface="Open Sans" charset="0"/>
                  <a:ea typeface="Open Sans" charset="0"/>
                  <a:cs typeface="Open Sans" charset="0"/>
                </a:rPr>
                <a:t>Most Recent Score</a:t>
              </a:r>
              <a:endParaRPr lang="en-US" sz="1400" dirty="0">
                <a:latin typeface="Open Sans" charset="0"/>
                <a:ea typeface="Open Sans" charset="0"/>
                <a:cs typeface="Open Sans" charset="0"/>
              </a:endParaRPr>
            </a:p>
          </p:txBody>
        </p:sp>
        <p:cxnSp>
          <p:nvCxnSpPr>
            <p:cNvPr id="7" name="Straight Connector 6"/>
            <p:cNvCxnSpPr/>
            <p:nvPr/>
          </p:nvCxnSpPr>
          <p:spPr bwMode="auto">
            <a:xfrm>
              <a:off x="1676511" y="5925048"/>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27" name="Straight Connector 26"/>
            <p:cNvCxnSpPr/>
            <p:nvPr/>
          </p:nvCxnSpPr>
          <p:spPr bwMode="auto">
            <a:xfrm>
              <a:off x="1676511" y="5555029"/>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28" name="Straight Connector 27"/>
            <p:cNvCxnSpPr/>
            <p:nvPr/>
          </p:nvCxnSpPr>
          <p:spPr bwMode="auto">
            <a:xfrm>
              <a:off x="1667331" y="5175790"/>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29" name="Straight Connector 28"/>
            <p:cNvCxnSpPr/>
            <p:nvPr/>
          </p:nvCxnSpPr>
          <p:spPr bwMode="auto">
            <a:xfrm>
              <a:off x="1677784" y="4794328"/>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30" name="Straight Connector 29"/>
            <p:cNvCxnSpPr/>
            <p:nvPr/>
          </p:nvCxnSpPr>
          <p:spPr bwMode="auto">
            <a:xfrm>
              <a:off x="1667331" y="2536271"/>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32" name="Straight Connector 31"/>
            <p:cNvCxnSpPr/>
            <p:nvPr/>
          </p:nvCxnSpPr>
          <p:spPr bwMode="auto">
            <a:xfrm>
              <a:off x="1677784" y="4421176"/>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33" name="Straight Connector 32"/>
            <p:cNvCxnSpPr/>
            <p:nvPr/>
          </p:nvCxnSpPr>
          <p:spPr bwMode="auto">
            <a:xfrm>
              <a:off x="1677784" y="4048270"/>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34" name="Straight Connector 33"/>
            <p:cNvCxnSpPr/>
            <p:nvPr/>
          </p:nvCxnSpPr>
          <p:spPr bwMode="auto">
            <a:xfrm>
              <a:off x="1667331" y="3671508"/>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36" name="Straight Connector 35"/>
            <p:cNvCxnSpPr/>
            <p:nvPr/>
          </p:nvCxnSpPr>
          <p:spPr bwMode="auto">
            <a:xfrm>
              <a:off x="1667331" y="2170846"/>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37" name="Straight Connector 36"/>
            <p:cNvCxnSpPr/>
            <p:nvPr/>
          </p:nvCxnSpPr>
          <p:spPr bwMode="auto">
            <a:xfrm>
              <a:off x="1667331" y="3291058"/>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38" name="Straight Connector 37"/>
            <p:cNvCxnSpPr/>
            <p:nvPr/>
          </p:nvCxnSpPr>
          <p:spPr bwMode="auto">
            <a:xfrm>
              <a:off x="1667331" y="2921635"/>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sp>
          <p:nvSpPr>
            <p:cNvPr id="8" name="Oval 7"/>
            <p:cNvSpPr/>
            <p:nvPr/>
          </p:nvSpPr>
          <p:spPr>
            <a:xfrm>
              <a:off x="2426151" y="345371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537980" y="2141676"/>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7"/>
              <a:endCxn id="41" idx="3"/>
            </p:cNvCxnSpPr>
            <p:nvPr/>
          </p:nvCxnSpPr>
          <p:spPr bwMode="auto">
            <a:xfrm flipV="1">
              <a:off x="2518335" y="2233860"/>
              <a:ext cx="2035461" cy="1235674"/>
            </a:xfrm>
            <a:prstGeom prst="line">
              <a:avLst/>
            </a:prstGeom>
            <a:noFill/>
            <a:ln w="28575">
              <a:solidFill>
                <a:schemeClr val="accent1"/>
              </a:solidFill>
              <a:prstDash val="solid"/>
              <a:round/>
              <a:headEnd/>
              <a:tailEnd/>
            </a:ln>
            <a:extLst>
              <a:ext uri="{909E8E84-426E-40DD-AFC4-6F175D3DCCD1}">
                <a14:hiddenFill xmlns:a14="http://schemas.microsoft.com/office/drawing/2010/main">
                  <a:noFill/>
                </a14:hiddenFill>
              </a:ext>
            </a:extLst>
          </p:spPr>
        </p:cxnSp>
        <p:sp>
          <p:nvSpPr>
            <p:cNvPr id="42" name="Oval 41"/>
            <p:cNvSpPr/>
            <p:nvPr/>
          </p:nvSpPr>
          <p:spPr>
            <a:xfrm>
              <a:off x="2429682" y="3058823"/>
              <a:ext cx="108000" cy="108000"/>
            </a:xfrm>
            <a:prstGeom prst="ellipse">
              <a:avLst/>
            </a:prstGeom>
            <a:solidFill>
              <a:srgbClr val="FFB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532165" y="2492534"/>
              <a:ext cx="108000" cy="108000"/>
            </a:xfrm>
            <a:prstGeom prst="ellipse">
              <a:avLst/>
            </a:prstGeom>
            <a:solidFill>
              <a:srgbClr val="FFB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endCxn id="43" idx="6"/>
            </p:cNvCxnSpPr>
            <p:nvPr/>
          </p:nvCxnSpPr>
          <p:spPr bwMode="auto">
            <a:xfrm flipV="1">
              <a:off x="2498265" y="2546534"/>
              <a:ext cx="2141900" cy="561114"/>
            </a:xfrm>
            <a:prstGeom prst="line">
              <a:avLst/>
            </a:prstGeom>
            <a:noFill/>
            <a:ln w="28575">
              <a:solidFill>
                <a:srgbClr val="FFB52E"/>
              </a:solidFill>
              <a:prstDash val="solid"/>
              <a:round/>
              <a:headEnd/>
              <a:tailEnd/>
            </a:ln>
            <a:extLst>
              <a:ext uri="{909E8E84-426E-40DD-AFC4-6F175D3DCCD1}">
                <a14:hiddenFill xmlns:a14="http://schemas.microsoft.com/office/drawing/2010/main">
                  <a:noFill/>
                </a14:hiddenFill>
              </a:ext>
            </a:extLst>
          </p:spPr>
        </p:cxnSp>
        <p:sp>
          <p:nvSpPr>
            <p:cNvPr id="45" name="TextBox 44"/>
            <p:cNvSpPr txBox="1"/>
            <p:nvPr/>
          </p:nvSpPr>
          <p:spPr>
            <a:xfrm>
              <a:off x="2249013" y="3469859"/>
              <a:ext cx="468866" cy="307777"/>
            </a:xfrm>
            <a:prstGeom prst="rect">
              <a:avLst/>
            </a:prstGeom>
            <a:noFill/>
          </p:spPr>
          <p:txBody>
            <a:bodyPr wrap="square" rtlCol="0">
              <a:spAutoFit/>
            </a:bodyPr>
            <a:lstStyle/>
            <a:p>
              <a:pPr algn="ctr"/>
              <a:r>
                <a:rPr lang="en-US" sz="1400" dirty="0" smtClean="0">
                  <a:latin typeface="Open Sans" charset="0"/>
                  <a:ea typeface="Open Sans" charset="0"/>
                  <a:cs typeface="Open Sans" charset="0"/>
                </a:rPr>
                <a:t>65</a:t>
              </a:r>
              <a:endParaRPr lang="en-US" sz="1400" dirty="0">
                <a:latin typeface="Open Sans" charset="0"/>
                <a:ea typeface="Open Sans" charset="0"/>
                <a:cs typeface="Open Sans" charset="0"/>
              </a:endParaRPr>
            </a:p>
          </p:txBody>
        </p:sp>
        <p:sp>
          <p:nvSpPr>
            <p:cNvPr id="46" name="TextBox 45"/>
            <p:cNvSpPr txBox="1"/>
            <p:nvPr/>
          </p:nvSpPr>
          <p:spPr>
            <a:xfrm>
              <a:off x="2252239" y="3083424"/>
              <a:ext cx="468866" cy="307777"/>
            </a:xfrm>
            <a:prstGeom prst="rect">
              <a:avLst/>
            </a:prstGeom>
            <a:noFill/>
          </p:spPr>
          <p:txBody>
            <a:bodyPr wrap="square" rtlCol="0">
              <a:spAutoFit/>
            </a:bodyPr>
            <a:lstStyle/>
            <a:p>
              <a:pPr algn="ctr"/>
              <a:r>
                <a:rPr lang="en-US" sz="1400" dirty="0" smtClean="0">
                  <a:latin typeface="Open Sans" charset="0"/>
                  <a:ea typeface="Open Sans" charset="0"/>
                  <a:cs typeface="Open Sans" charset="0"/>
                </a:rPr>
                <a:t>75</a:t>
              </a:r>
              <a:endParaRPr lang="en-US" sz="1400" dirty="0">
                <a:latin typeface="Open Sans" charset="0"/>
                <a:ea typeface="Open Sans" charset="0"/>
                <a:cs typeface="Open Sans" charset="0"/>
              </a:endParaRPr>
            </a:p>
          </p:txBody>
        </p:sp>
        <p:sp>
          <p:nvSpPr>
            <p:cNvPr id="47" name="TextBox 46"/>
            <p:cNvSpPr txBox="1"/>
            <p:nvPr/>
          </p:nvSpPr>
          <p:spPr>
            <a:xfrm>
              <a:off x="4351026" y="2544116"/>
              <a:ext cx="468866" cy="307777"/>
            </a:xfrm>
            <a:prstGeom prst="rect">
              <a:avLst/>
            </a:prstGeom>
            <a:noFill/>
          </p:spPr>
          <p:txBody>
            <a:bodyPr wrap="square" rtlCol="0">
              <a:spAutoFit/>
            </a:bodyPr>
            <a:lstStyle/>
            <a:p>
              <a:pPr algn="ctr"/>
              <a:r>
                <a:rPr lang="en-US" sz="1400" dirty="0" smtClean="0">
                  <a:latin typeface="Open Sans" charset="0"/>
                  <a:ea typeface="Open Sans" charset="0"/>
                  <a:cs typeface="Open Sans" charset="0"/>
                </a:rPr>
                <a:t>90</a:t>
              </a:r>
              <a:endParaRPr lang="en-US" sz="1400" dirty="0">
                <a:latin typeface="Open Sans" charset="0"/>
                <a:ea typeface="Open Sans" charset="0"/>
                <a:cs typeface="Open Sans" charset="0"/>
              </a:endParaRPr>
            </a:p>
          </p:txBody>
        </p:sp>
        <p:sp>
          <p:nvSpPr>
            <p:cNvPr id="48" name="TextBox 47"/>
            <p:cNvSpPr txBox="1"/>
            <p:nvPr/>
          </p:nvSpPr>
          <p:spPr>
            <a:xfrm>
              <a:off x="4320983" y="1889850"/>
              <a:ext cx="541993" cy="307777"/>
            </a:xfrm>
            <a:prstGeom prst="rect">
              <a:avLst/>
            </a:prstGeom>
            <a:noFill/>
          </p:spPr>
          <p:txBody>
            <a:bodyPr wrap="square" rtlCol="0">
              <a:spAutoFit/>
            </a:bodyPr>
            <a:lstStyle/>
            <a:p>
              <a:pPr algn="ctr"/>
              <a:r>
                <a:rPr lang="en-US" sz="1400" dirty="0" smtClean="0">
                  <a:latin typeface="Open Sans" charset="0"/>
                  <a:ea typeface="Open Sans" charset="0"/>
                  <a:cs typeface="Open Sans" charset="0"/>
                </a:rPr>
                <a:t>100</a:t>
              </a:r>
              <a:endParaRPr lang="en-US" sz="1400" dirty="0">
                <a:latin typeface="Open Sans" charset="0"/>
                <a:ea typeface="Open Sans" charset="0"/>
                <a:cs typeface="Open Sans" charset="0"/>
              </a:endParaRPr>
            </a:p>
          </p:txBody>
        </p:sp>
        <p:sp>
          <p:nvSpPr>
            <p:cNvPr id="79" name="Rectangle 78"/>
            <p:cNvSpPr/>
            <p:nvPr/>
          </p:nvSpPr>
          <p:spPr>
            <a:xfrm>
              <a:off x="1270715" y="5175969"/>
              <a:ext cx="409635" cy="756000"/>
            </a:xfrm>
            <a:prstGeom prst="rect">
              <a:avLst/>
            </a:prstGeom>
            <a:solidFill>
              <a:srgbClr val="FFB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latin typeface="Open Sans" charset="0"/>
                <a:ea typeface="Open Sans" charset="0"/>
                <a:cs typeface="Open Sans" charset="0"/>
              </a:endParaRPr>
            </a:p>
          </p:txBody>
        </p:sp>
        <p:sp>
          <p:nvSpPr>
            <p:cNvPr id="80" name="Rectangle 79"/>
            <p:cNvSpPr/>
            <p:nvPr/>
          </p:nvSpPr>
          <p:spPr>
            <a:xfrm>
              <a:off x="1270550" y="3671508"/>
              <a:ext cx="409800" cy="756000"/>
            </a:xfrm>
            <a:prstGeom prst="rect">
              <a:avLst/>
            </a:prstGeom>
            <a:solidFill>
              <a:srgbClr val="F2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latin typeface="Open Sans" charset="0"/>
                <a:ea typeface="Open Sans" charset="0"/>
                <a:cs typeface="Open Sans" charset="0"/>
              </a:endParaRPr>
            </a:p>
          </p:txBody>
        </p:sp>
        <p:sp>
          <p:nvSpPr>
            <p:cNvPr id="81" name="Rectangle 80"/>
            <p:cNvSpPr/>
            <p:nvPr/>
          </p:nvSpPr>
          <p:spPr>
            <a:xfrm>
              <a:off x="1270632" y="4424553"/>
              <a:ext cx="409636" cy="756000"/>
            </a:xfrm>
            <a:prstGeom prst="rect">
              <a:avLst/>
            </a:prstGeom>
            <a:solidFill>
              <a:srgbClr val="FFB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latin typeface="Open Sans" charset="0"/>
                <a:ea typeface="Open Sans" charset="0"/>
                <a:cs typeface="Open Sans" charset="0"/>
              </a:endParaRPr>
            </a:p>
          </p:txBody>
        </p:sp>
        <p:sp>
          <p:nvSpPr>
            <p:cNvPr id="82" name="Rectangle 81"/>
            <p:cNvSpPr/>
            <p:nvPr/>
          </p:nvSpPr>
          <p:spPr>
            <a:xfrm>
              <a:off x="1268810" y="2918495"/>
              <a:ext cx="409800" cy="756000"/>
            </a:xfrm>
            <a:prstGeom prst="rect">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latin typeface="Open Sans" charset="0"/>
                <a:ea typeface="Open Sans" charset="0"/>
                <a:cs typeface="Open Sans" charset="0"/>
              </a:endParaRPr>
            </a:p>
          </p:txBody>
        </p:sp>
        <p:sp>
          <p:nvSpPr>
            <p:cNvPr id="83" name="Rectangle 82"/>
            <p:cNvSpPr/>
            <p:nvPr/>
          </p:nvSpPr>
          <p:spPr>
            <a:xfrm flipH="1">
              <a:off x="1270550" y="2165466"/>
              <a:ext cx="409882" cy="756000"/>
            </a:xfrm>
            <a:prstGeom prst="rect">
              <a:avLst/>
            </a:prstGeom>
            <a:solidFill>
              <a:srgbClr val="98C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latin typeface="Open Sans" charset="0"/>
                <a:ea typeface="Open Sans" charset="0"/>
                <a:cs typeface="Open Sans" charset="0"/>
              </a:endParaRPr>
            </a:p>
          </p:txBody>
        </p:sp>
      </p:grpSp>
      <p:sp>
        <p:nvSpPr>
          <p:cNvPr id="117" name="TextBox 116"/>
          <p:cNvSpPr txBox="1"/>
          <p:nvPr/>
        </p:nvSpPr>
        <p:spPr>
          <a:xfrm>
            <a:off x="8451168" y="1582149"/>
            <a:ext cx="1919892" cy="307777"/>
          </a:xfrm>
          <a:prstGeom prst="rect">
            <a:avLst/>
          </a:prstGeom>
          <a:noFill/>
        </p:spPr>
        <p:txBody>
          <a:bodyPr wrap="square" rtlCol="0">
            <a:spAutoFit/>
          </a:bodyPr>
          <a:lstStyle/>
          <a:p>
            <a:r>
              <a:rPr lang="en-US" sz="1400" smtClean="0">
                <a:latin typeface="Open Sans" charset="0"/>
                <a:ea typeface="Open Sans" charset="0"/>
                <a:cs typeface="Open Sans" charset="0"/>
              </a:rPr>
              <a:t>Work functioning</a:t>
            </a:r>
            <a:endParaRPr lang="en-US" sz="1400" dirty="0">
              <a:latin typeface="Open Sans" charset="0"/>
              <a:ea typeface="Open Sans" charset="0"/>
              <a:cs typeface="Open Sans" charset="0"/>
            </a:endParaRPr>
          </a:p>
        </p:txBody>
      </p:sp>
      <p:grpSp>
        <p:nvGrpSpPr>
          <p:cNvPr id="9" name="Group 8"/>
          <p:cNvGrpSpPr/>
          <p:nvPr/>
        </p:nvGrpSpPr>
        <p:grpSpPr>
          <a:xfrm>
            <a:off x="5906731" y="1729325"/>
            <a:ext cx="5631428" cy="4526809"/>
            <a:chOff x="6096738" y="1646200"/>
            <a:chExt cx="5631428" cy="4526809"/>
          </a:xfrm>
        </p:grpSpPr>
        <p:grpSp>
          <p:nvGrpSpPr>
            <p:cNvPr id="84" name="Group 83"/>
            <p:cNvGrpSpPr/>
            <p:nvPr/>
          </p:nvGrpSpPr>
          <p:grpSpPr>
            <a:xfrm>
              <a:off x="6096738" y="1908015"/>
              <a:ext cx="5631428" cy="4264994"/>
              <a:chOff x="229368" y="1996288"/>
              <a:chExt cx="5631428" cy="4264994"/>
            </a:xfrm>
          </p:grpSpPr>
          <p:sp>
            <p:nvSpPr>
              <p:cNvPr id="86" name="Rectangle 85"/>
              <p:cNvSpPr/>
              <p:nvPr/>
            </p:nvSpPr>
            <p:spPr>
              <a:xfrm>
                <a:off x="252620" y="5274397"/>
                <a:ext cx="981146" cy="664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solidFill>
                      <a:schemeClr val="accent1"/>
                    </a:solidFill>
                    <a:latin typeface="Open Sans" charset="0"/>
                    <a:ea typeface="Open Sans" charset="0"/>
                    <a:cs typeface="Open Sans" charset="0"/>
                  </a:rPr>
                  <a:t>SEVERE</a:t>
                </a:r>
              </a:p>
              <a:p>
                <a:pPr algn="ctr"/>
                <a:r>
                  <a:rPr lang="en-CA" sz="1100" dirty="0" smtClean="0">
                    <a:solidFill>
                      <a:schemeClr val="accent1"/>
                    </a:solidFill>
                    <a:latin typeface="Open Sans" charset="0"/>
                    <a:ea typeface="Open Sans" charset="0"/>
                    <a:cs typeface="Open Sans" charset="0"/>
                  </a:rPr>
                  <a:t>0 - 19</a:t>
                </a:r>
                <a:endParaRPr lang="en-CA" sz="1100" dirty="0">
                  <a:solidFill>
                    <a:schemeClr val="accent1"/>
                  </a:solidFill>
                  <a:latin typeface="Open Sans" charset="0"/>
                  <a:ea typeface="Open Sans" charset="0"/>
                  <a:cs typeface="Open Sans" charset="0"/>
                </a:endParaRPr>
              </a:p>
            </p:txBody>
          </p:sp>
          <p:sp>
            <p:nvSpPr>
              <p:cNvPr id="107" name="Rectangle 106"/>
              <p:cNvSpPr/>
              <p:nvPr/>
            </p:nvSpPr>
            <p:spPr>
              <a:xfrm>
                <a:off x="261122" y="3751250"/>
                <a:ext cx="981147" cy="59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solidFill>
                      <a:schemeClr val="accent1"/>
                    </a:solidFill>
                    <a:latin typeface="Open Sans" charset="0"/>
                    <a:ea typeface="Open Sans" charset="0"/>
                    <a:cs typeface="Open Sans" charset="0"/>
                  </a:rPr>
                  <a:t>MILD</a:t>
                </a:r>
              </a:p>
              <a:p>
                <a:pPr algn="ctr"/>
                <a:r>
                  <a:rPr lang="en-CA" sz="1100" dirty="0" smtClean="0">
                    <a:solidFill>
                      <a:schemeClr val="accent1"/>
                    </a:solidFill>
                    <a:latin typeface="Open Sans" charset="0"/>
                    <a:ea typeface="Open Sans" charset="0"/>
                    <a:cs typeface="Open Sans" charset="0"/>
                  </a:rPr>
                  <a:t>40 - 59</a:t>
                </a:r>
                <a:endParaRPr lang="en-CA" sz="1100" dirty="0">
                  <a:solidFill>
                    <a:schemeClr val="accent1"/>
                  </a:solidFill>
                  <a:latin typeface="Open Sans" charset="0"/>
                  <a:ea typeface="Open Sans" charset="0"/>
                  <a:cs typeface="Open Sans" charset="0"/>
                </a:endParaRPr>
              </a:p>
            </p:txBody>
          </p:sp>
          <p:sp>
            <p:nvSpPr>
              <p:cNvPr id="108" name="Rectangle 107"/>
              <p:cNvSpPr/>
              <p:nvPr/>
            </p:nvSpPr>
            <p:spPr>
              <a:xfrm>
                <a:off x="252617" y="4560470"/>
                <a:ext cx="981147" cy="615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solidFill>
                      <a:schemeClr val="accent1"/>
                    </a:solidFill>
                    <a:latin typeface="Open Sans" charset="0"/>
                    <a:ea typeface="Open Sans" charset="0"/>
                    <a:cs typeface="Open Sans" charset="0"/>
                  </a:rPr>
                  <a:t>MODERATE</a:t>
                </a:r>
                <a:endParaRPr lang="en-CA" sz="1100" dirty="0">
                  <a:solidFill>
                    <a:schemeClr val="accent1"/>
                  </a:solidFill>
                  <a:latin typeface="Open Sans" charset="0"/>
                  <a:ea typeface="Open Sans" charset="0"/>
                  <a:cs typeface="Open Sans" charset="0"/>
                </a:endParaRPr>
              </a:p>
              <a:p>
                <a:pPr algn="ctr"/>
                <a:r>
                  <a:rPr lang="en-CA" sz="1100" dirty="0" smtClean="0">
                    <a:solidFill>
                      <a:schemeClr val="accent1"/>
                    </a:solidFill>
                    <a:latin typeface="Open Sans" charset="0"/>
                    <a:ea typeface="Open Sans" charset="0"/>
                    <a:cs typeface="Open Sans" charset="0"/>
                  </a:rPr>
                  <a:t>20 - 39</a:t>
                </a:r>
                <a:endParaRPr lang="en-CA" sz="1100" dirty="0">
                  <a:solidFill>
                    <a:schemeClr val="accent1"/>
                  </a:solidFill>
                  <a:latin typeface="Open Sans" charset="0"/>
                  <a:ea typeface="Open Sans" charset="0"/>
                  <a:cs typeface="Open Sans" charset="0"/>
                </a:endParaRPr>
              </a:p>
            </p:txBody>
          </p:sp>
          <p:sp>
            <p:nvSpPr>
              <p:cNvPr id="109" name="Rectangle 108"/>
              <p:cNvSpPr/>
              <p:nvPr/>
            </p:nvSpPr>
            <p:spPr>
              <a:xfrm>
                <a:off x="229368" y="2979854"/>
                <a:ext cx="1035064" cy="597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solidFill>
                      <a:schemeClr val="accent1"/>
                    </a:solidFill>
                    <a:latin typeface="Open Sans" charset="0"/>
                    <a:ea typeface="Open Sans" charset="0"/>
                    <a:cs typeface="Open Sans" charset="0"/>
                  </a:rPr>
                  <a:t>BORDERLINE</a:t>
                </a:r>
                <a:endParaRPr lang="en-CA" sz="1100" dirty="0">
                  <a:solidFill>
                    <a:schemeClr val="accent1"/>
                  </a:solidFill>
                  <a:latin typeface="Open Sans" charset="0"/>
                  <a:ea typeface="Open Sans" charset="0"/>
                  <a:cs typeface="Open Sans" charset="0"/>
                </a:endParaRPr>
              </a:p>
              <a:p>
                <a:pPr algn="ctr"/>
                <a:r>
                  <a:rPr lang="en-CA" sz="1100" dirty="0" smtClean="0">
                    <a:solidFill>
                      <a:schemeClr val="accent1"/>
                    </a:solidFill>
                    <a:latin typeface="Open Sans" charset="0"/>
                    <a:ea typeface="Open Sans" charset="0"/>
                    <a:cs typeface="Open Sans" charset="0"/>
                  </a:rPr>
                  <a:t>60 - 79</a:t>
                </a:r>
                <a:endParaRPr lang="en-CA" sz="1100" dirty="0">
                  <a:solidFill>
                    <a:schemeClr val="accent1"/>
                  </a:solidFill>
                  <a:latin typeface="Open Sans" charset="0"/>
                  <a:ea typeface="Open Sans" charset="0"/>
                  <a:cs typeface="Open Sans" charset="0"/>
                </a:endParaRPr>
              </a:p>
            </p:txBody>
          </p:sp>
          <p:sp>
            <p:nvSpPr>
              <p:cNvPr id="114" name="Rectangle 113"/>
              <p:cNvSpPr/>
              <p:nvPr/>
            </p:nvSpPr>
            <p:spPr>
              <a:xfrm flipH="1">
                <a:off x="263378" y="1996288"/>
                <a:ext cx="981146" cy="1199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solidFill>
                      <a:schemeClr val="accent1"/>
                    </a:solidFill>
                    <a:latin typeface="Open Sans" charset="0"/>
                    <a:ea typeface="Open Sans" charset="0"/>
                    <a:cs typeface="Open Sans" charset="0"/>
                  </a:rPr>
                  <a:t>HEALTHY</a:t>
                </a:r>
                <a:endParaRPr lang="en-CA" sz="1100" dirty="0">
                  <a:solidFill>
                    <a:schemeClr val="accent1"/>
                  </a:solidFill>
                  <a:latin typeface="Open Sans" charset="0"/>
                  <a:ea typeface="Open Sans" charset="0"/>
                  <a:cs typeface="Open Sans" charset="0"/>
                </a:endParaRPr>
              </a:p>
              <a:p>
                <a:pPr algn="ctr"/>
                <a:r>
                  <a:rPr lang="en-CA" sz="1100" dirty="0" smtClean="0">
                    <a:solidFill>
                      <a:schemeClr val="accent1"/>
                    </a:solidFill>
                    <a:latin typeface="Open Sans" charset="0"/>
                    <a:ea typeface="Open Sans" charset="0"/>
                    <a:cs typeface="Open Sans" charset="0"/>
                  </a:rPr>
                  <a:t>80-100</a:t>
                </a:r>
                <a:endParaRPr lang="en-CA" sz="1100" dirty="0">
                  <a:solidFill>
                    <a:schemeClr val="accent1"/>
                  </a:solidFill>
                  <a:latin typeface="Open Sans" charset="0"/>
                  <a:ea typeface="Open Sans" charset="0"/>
                  <a:cs typeface="Open Sans" charset="0"/>
                </a:endParaRPr>
              </a:p>
            </p:txBody>
          </p:sp>
          <p:sp>
            <p:nvSpPr>
              <p:cNvPr id="115" name="TextBox 114"/>
              <p:cNvSpPr txBox="1"/>
              <p:nvPr/>
            </p:nvSpPr>
            <p:spPr>
              <a:xfrm>
                <a:off x="1742514" y="5953504"/>
                <a:ext cx="1563661" cy="307777"/>
              </a:xfrm>
              <a:prstGeom prst="rect">
                <a:avLst/>
              </a:prstGeom>
              <a:noFill/>
            </p:spPr>
            <p:txBody>
              <a:bodyPr wrap="square" rtlCol="0">
                <a:spAutoFit/>
              </a:bodyPr>
              <a:lstStyle/>
              <a:p>
                <a:r>
                  <a:rPr lang="en-US" sz="1400" dirty="0" smtClean="0">
                    <a:latin typeface="Open Sans" charset="0"/>
                    <a:ea typeface="Open Sans" charset="0"/>
                    <a:cs typeface="Open Sans" charset="0"/>
                  </a:rPr>
                  <a:t>Baseline Score</a:t>
                </a:r>
                <a:endParaRPr lang="en-US" sz="1400" dirty="0">
                  <a:latin typeface="Open Sans" charset="0"/>
                  <a:ea typeface="Open Sans" charset="0"/>
                  <a:cs typeface="Open Sans" charset="0"/>
                </a:endParaRPr>
              </a:p>
            </p:txBody>
          </p:sp>
          <p:sp>
            <p:nvSpPr>
              <p:cNvPr id="118" name="TextBox 117"/>
              <p:cNvSpPr txBox="1"/>
              <p:nvPr/>
            </p:nvSpPr>
            <p:spPr>
              <a:xfrm>
                <a:off x="3990575" y="5953505"/>
                <a:ext cx="1804418" cy="307777"/>
              </a:xfrm>
              <a:prstGeom prst="rect">
                <a:avLst/>
              </a:prstGeom>
              <a:noFill/>
            </p:spPr>
            <p:txBody>
              <a:bodyPr wrap="square" rtlCol="0">
                <a:spAutoFit/>
              </a:bodyPr>
              <a:lstStyle/>
              <a:p>
                <a:r>
                  <a:rPr lang="en-US" sz="1400" dirty="0" smtClean="0">
                    <a:latin typeface="Open Sans" charset="0"/>
                    <a:ea typeface="Open Sans" charset="0"/>
                    <a:cs typeface="Open Sans" charset="0"/>
                  </a:rPr>
                  <a:t>Most Recent Score</a:t>
                </a:r>
                <a:endParaRPr lang="en-US" sz="1400" dirty="0">
                  <a:latin typeface="Open Sans" charset="0"/>
                  <a:ea typeface="Open Sans" charset="0"/>
                  <a:cs typeface="Open Sans" charset="0"/>
                </a:endParaRPr>
              </a:p>
            </p:txBody>
          </p:sp>
          <p:cxnSp>
            <p:nvCxnSpPr>
              <p:cNvPr id="121" name="Straight Connector 120"/>
              <p:cNvCxnSpPr/>
              <p:nvPr/>
            </p:nvCxnSpPr>
            <p:spPr bwMode="auto">
              <a:xfrm>
                <a:off x="1676511" y="5925048"/>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122" name="Straight Connector 121"/>
              <p:cNvCxnSpPr/>
              <p:nvPr/>
            </p:nvCxnSpPr>
            <p:spPr bwMode="auto">
              <a:xfrm>
                <a:off x="1676511" y="5555029"/>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128" name="Straight Connector 127"/>
              <p:cNvCxnSpPr/>
              <p:nvPr/>
            </p:nvCxnSpPr>
            <p:spPr bwMode="auto">
              <a:xfrm>
                <a:off x="1667331" y="5175790"/>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129" name="Straight Connector 128"/>
              <p:cNvCxnSpPr/>
              <p:nvPr/>
            </p:nvCxnSpPr>
            <p:spPr bwMode="auto">
              <a:xfrm>
                <a:off x="1677784" y="4794328"/>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130" name="Straight Connector 129"/>
              <p:cNvCxnSpPr/>
              <p:nvPr/>
            </p:nvCxnSpPr>
            <p:spPr bwMode="auto">
              <a:xfrm>
                <a:off x="1667331" y="2536271"/>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131" name="Straight Connector 130"/>
              <p:cNvCxnSpPr/>
              <p:nvPr/>
            </p:nvCxnSpPr>
            <p:spPr bwMode="auto">
              <a:xfrm>
                <a:off x="1677784" y="4421176"/>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132" name="Straight Connector 131"/>
              <p:cNvCxnSpPr/>
              <p:nvPr/>
            </p:nvCxnSpPr>
            <p:spPr bwMode="auto">
              <a:xfrm>
                <a:off x="1677784" y="4048270"/>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133" name="Straight Connector 132"/>
              <p:cNvCxnSpPr/>
              <p:nvPr/>
            </p:nvCxnSpPr>
            <p:spPr bwMode="auto">
              <a:xfrm>
                <a:off x="1667331" y="3671508"/>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134" name="Straight Connector 133"/>
              <p:cNvCxnSpPr/>
              <p:nvPr/>
            </p:nvCxnSpPr>
            <p:spPr bwMode="auto">
              <a:xfrm>
                <a:off x="1667331" y="2170846"/>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135" name="Straight Connector 134"/>
              <p:cNvCxnSpPr/>
              <p:nvPr/>
            </p:nvCxnSpPr>
            <p:spPr bwMode="auto">
              <a:xfrm>
                <a:off x="1667331" y="3291058"/>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cxnSp>
            <p:nvCxnSpPr>
              <p:cNvPr id="136" name="Straight Connector 135"/>
              <p:cNvCxnSpPr/>
              <p:nvPr/>
            </p:nvCxnSpPr>
            <p:spPr bwMode="auto">
              <a:xfrm>
                <a:off x="1667331" y="2921635"/>
                <a:ext cx="4183012" cy="0"/>
              </a:xfrm>
              <a:prstGeom prst="line">
                <a:avLst/>
              </a:prstGeom>
              <a:noFill/>
              <a:ln w="12700">
                <a:solidFill>
                  <a:srgbClr val="7F8C8D"/>
                </a:solidFill>
                <a:prstDash val="solid"/>
                <a:round/>
                <a:headEnd/>
                <a:tailEnd/>
              </a:ln>
              <a:extLst>
                <a:ext uri="{909E8E84-426E-40DD-AFC4-6F175D3DCCD1}">
                  <a14:hiddenFill xmlns:a14="http://schemas.microsoft.com/office/drawing/2010/main">
                    <a:noFill/>
                  </a14:hiddenFill>
                </a:ext>
              </a:extLst>
            </p:spPr>
          </p:cxnSp>
          <p:sp>
            <p:nvSpPr>
              <p:cNvPr id="147" name="Rectangle 146"/>
              <p:cNvSpPr/>
              <p:nvPr/>
            </p:nvSpPr>
            <p:spPr>
              <a:xfrm>
                <a:off x="1270715" y="5175969"/>
                <a:ext cx="409635" cy="756000"/>
              </a:xfrm>
              <a:prstGeom prst="rect">
                <a:avLst/>
              </a:prstGeom>
              <a:solidFill>
                <a:srgbClr val="FFB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latin typeface="Open Sans" charset="0"/>
                  <a:ea typeface="Open Sans" charset="0"/>
                  <a:cs typeface="Open Sans" charset="0"/>
                </a:endParaRPr>
              </a:p>
            </p:txBody>
          </p:sp>
          <p:sp>
            <p:nvSpPr>
              <p:cNvPr id="148" name="Rectangle 147"/>
              <p:cNvSpPr/>
              <p:nvPr/>
            </p:nvSpPr>
            <p:spPr>
              <a:xfrm>
                <a:off x="1270550" y="3671508"/>
                <a:ext cx="409800" cy="756000"/>
              </a:xfrm>
              <a:prstGeom prst="rect">
                <a:avLst/>
              </a:prstGeom>
              <a:solidFill>
                <a:srgbClr val="F2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latin typeface="Open Sans" charset="0"/>
                  <a:ea typeface="Open Sans" charset="0"/>
                  <a:cs typeface="Open Sans" charset="0"/>
                </a:endParaRPr>
              </a:p>
            </p:txBody>
          </p:sp>
          <p:sp>
            <p:nvSpPr>
              <p:cNvPr id="149" name="Rectangle 148"/>
              <p:cNvSpPr/>
              <p:nvPr/>
            </p:nvSpPr>
            <p:spPr>
              <a:xfrm>
                <a:off x="1270632" y="4424553"/>
                <a:ext cx="409636" cy="756000"/>
              </a:xfrm>
              <a:prstGeom prst="rect">
                <a:avLst/>
              </a:prstGeom>
              <a:solidFill>
                <a:srgbClr val="FFB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latin typeface="Open Sans" charset="0"/>
                  <a:ea typeface="Open Sans" charset="0"/>
                  <a:cs typeface="Open Sans" charset="0"/>
                </a:endParaRPr>
              </a:p>
            </p:txBody>
          </p:sp>
          <p:sp>
            <p:nvSpPr>
              <p:cNvPr id="150" name="Rectangle 149"/>
              <p:cNvSpPr/>
              <p:nvPr/>
            </p:nvSpPr>
            <p:spPr>
              <a:xfrm>
                <a:off x="1268810" y="2918495"/>
                <a:ext cx="409800" cy="756000"/>
              </a:xfrm>
              <a:prstGeom prst="rect">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latin typeface="Open Sans" charset="0"/>
                  <a:ea typeface="Open Sans" charset="0"/>
                  <a:cs typeface="Open Sans" charset="0"/>
                </a:endParaRPr>
              </a:p>
            </p:txBody>
          </p:sp>
          <p:sp>
            <p:nvSpPr>
              <p:cNvPr id="151" name="Rectangle 150"/>
              <p:cNvSpPr/>
              <p:nvPr/>
            </p:nvSpPr>
            <p:spPr>
              <a:xfrm flipH="1">
                <a:off x="1270550" y="2165466"/>
                <a:ext cx="409882" cy="756000"/>
              </a:xfrm>
              <a:prstGeom prst="rect">
                <a:avLst/>
              </a:prstGeom>
              <a:solidFill>
                <a:srgbClr val="98C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latin typeface="Open Sans" charset="0"/>
                  <a:ea typeface="Open Sans" charset="0"/>
                  <a:cs typeface="Open Sans" charset="0"/>
                </a:endParaRPr>
              </a:p>
            </p:txBody>
          </p:sp>
        </p:grpSp>
        <p:sp>
          <p:nvSpPr>
            <p:cNvPr id="116" name="TextBox 115"/>
            <p:cNvSpPr txBox="1"/>
            <p:nvPr/>
          </p:nvSpPr>
          <p:spPr>
            <a:xfrm>
              <a:off x="10200293" y="1794851"/>
              <a:ext cx="541993" cy="307777"/>
            </a:xfrm>
            <a:prstGeom prst="rect">
              <a:avLst/>
            </a:prstGeom>
            <a:noFill/>
          </p:spPr>
          <p:txBody>
            <a:bodyPr wrap="square" rtlCol="0">
              <a:spAutoFit/>
            </a:bodyPr>
            <a:lstStyle/>
            <a:p>
              <a:pPr algn="ctr"/>
              <a:r>
                <a:rPr lang="en-US" sz="1400" dirty="0" smtClean="0">
                  <a:latin typeface="Open Sans" charset="0"/>
                  <a:ea typeface="Open Sans" charset="0"/>
                  <a:cs typeface="Open Sans" charset="0"/>
                </a:rPr>
                <a:t>100</a:t>
              </a:r>
              <a:endParaRPr lang="en-US" sz="1400" dirty="0">
                <a:latin typeface="Open Sans" charset="0"/>
                <a:ea typeface="Open Sans" charset="0"/>
                <a:cs typeface="Open Sans" charset="0"/>
              </a:endParaRPr>
            </a:p>
          </p:txBody>
        </p:sp>
        <p:sp>
          <p:nvSpPr>
            <p:cNvPr id="110" name="Oval 109"/>
            <p:cNvSpPr/>
            <p:nvPr/>
          </p:nvSpPr>
          <p:spPr>
            <a:xfrm>
              <a:off x="8321892" y="5424231"/>
              <a:ext cx="108000" cy="108000"/>
            </a:xfrm>
            <a:prstGeom prst="ellipse">
              <a:avLst/>
            </a:prstGeom>
            <a:solidFill>
              <a:srgbClr val="FFB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0411475" y="2040694"/>
              <a:ext cx="108000" cy="108000"/>
            </a:xfrm>
            <a:prstGeom prst="ellipse">
              <a:avLst/>
            </a:prstGeom>
            <a:solidFill>
              <a:srgbClr val="FFB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p:cNvCxnSpPr>
              <a:stCxn id="110" idx="7"/>
              <a:endCxn id="111" idx="3"/>
            </p:cNvCxnSpPr>
            <p:nvPr/>
          </p:nvCxnSpPr>
          <p:spPr bwMode="auto">
            <a:xfrm flipV="1">
              <a:off x="8414076" y="2132878"/>
              <a:ext cx="2013215" cy="3307169"/>
            </a:xfrm>
            <a:prstGeom prst="line">
              <a:avLst/>
            </a:prstGeom>
            <a:noFill/>
            <a:ln w="28575">
              <a:solidFill>
                <a:srgbClr val="FFB52E"/>
              </a:solidFill>
              <a:prstDash val="solid"/>
              <a:round/>
              <a:headEnd/>
              <a:tailEnd/>
            </a:ln>
            <a:extLst>
              <a:ext uri="{909E8E84-426E-40DD-AFC4-6F175D3DCCD1}">
                <a14:hiddenFill xmlns:a14="http://schemas.microsoft.com/office/drawing/2010/main">
                  <a:noFill/>
                </a14:hiddenFill>
              </a:ext>
            </a:extLst>
          </p:spPr>
        </p:cxnSp>
        <p:sp>
          <p:nvSpPr>
            <p:cNvPr id="113" name="TextBox 112"/>
            <p:cNvSpPr txBox="1"/>
            <p:nvPr/>
          </p:nvSpPr>
          <p:spPr>
            <a:xfrm>
              <a:off x="8128323" y="5477827"/>
              <a:ext cx="468866" cy="307777"/>
            </a:xfrm>
            <a:prstGeom prst="rect">
              <a:avLst/>
            </a:prstGeom>
            <a:noFill/>
          </p:spPr>
          <p:txBody>
            <a:bodyPr wrap="square" rtlCol="0">
              <a:spAutoFit/>
            </a:bodyPr>
            <a:lstStyle/>
            <a:p>
              <a:pPr algn="ctr"/>
              <a:r>
                <a:rPr lang="en-US" sz="1400" dirty="0" smtClean="0">
                  <a:latin typeface="Open Sans" charset="0"/>
                  <a:ea typeface="Open Sans" charset="0"/>
                  <a:cs typeface="Open Sans" charset="0"/>
                </a:rPr>
                <a:t>10</a:t>
              </a:r>
              <a:endParaRPr lang="en-US" sz="1400" dirty="0">
                <a:latin typeface="Open Sans" charset="0"/>
                <a:ea typeface="Open Sans" charset="0"/>
                <a:cs typeface="Open Sans" charset="0"/>
              </a:endParaRPr>
            </a:p>
          </p:txBody>
        </p:sp>
        <p:cxnSp>
          <p:nvCxnSpPr>
            <p:cNvPr id="119" name="Straight Connector 118"/>
            <p:cNvCxnSpPr/>
            <p:nvPr/>
          </p:nvCxnSpPr>
          <p:spPr bwMode="auto">
            <a:xfrm>
              <a:off x="8311016" y="1646200"/>
              <a:ext cx="295422" cy="604"/>
            </a:xfrm>
            <a:prstGeom prst="line">
              <a:avLst/>
            </a:prstGeom>
            <a:noFill/>
            <a:ln w="28575">
              <a:solidFill>
                <a:srgbClr val="FFB52E"/>
              </a:solidFill>
              <a:prstDash val="solid"/>
              <a:round/>
              <a:headEnd/>
              <a:tailEnd/>
            </a:ln>
            <a:extLst>
              <a:ext uri="{909E8E84-426E-40DD-AFC4-6F175D3DCCD1}">
                <a14:hiddenFill xmlns:a14="http://schemas.microsoft.com/office/drawing/2010/main">
                  <a:noFill/>
                </a14:hiddenFill>
              </a:ext>
            </a:extLst>
          </p:spPr>
        </p:cxnSp>
      </p:grpSp>
      <p:pic>
        <p:nvPicPr>
          <p:cNvPr id="120" name="Picture 119"/>
          <p:cNvPicPr>
            <a:picLocks noChangeAspect="1"/>
          </p:cNvPicPr>
          <p:nvPr/>
        </p:nvPicPr>
        <p:blipFill>
          <a:blip r:embed="rId3"/>
          <a:stretch>
            <a:fillRect/>
          </a:stretch>
        </p:blipFill>
        <p:spPr>
          <a:xfrm>
            <a:off x="8219103" y="1672015"/>
            <a:ext cx="101600" cy="114300"/>
          </a:xfrm>
          <a:prstGeom prst="rect">
            <a:avLst/>
          </a:prstGeom>
        </p:spPr>
      </p:pic>
    </p:spTree>
    <p:extLst>
      <p:ext uri="{BB962C8B-B14F-4D97-AF65-F5344CB8AC3E}">
        <p14:creationId xmlns:p14="http://schemas.microsoft.com/office/powerpoint/2010/main" val="1508010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08"/>
            <a:ext cx="12192000" cy="6861008"/>
          </a:xfrm>
          <a:prstGeom prst="rect">
            <a:avLst/>
          </a:prstGeom>
          <a:solidFill>
            <a:srgbClr val="B2E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89000" y="173473"/>
            <a:ext cx="9766300" cy="409575"/>
          </a:xfrm>
        </p:spPr>
        <p:txBody>
          <a:bodyPr/>
          <a:lstStyle/>
          <a:p>
            <a:r>
              <a:rPr lang="en-US" dirty="0">
                <a:solidFill>
                  <a:srgbClr val="53CC78"/>
                </a:solidFill>
              </a:rPr>
              <a:t>True Stories from Starling Members</a:t>
            </a:r>
          </a:p>
        </p:txBody>
      </p:sp>
      <p:sp>
        <p:nvSpPr>
          <p:cNvPr id="12" name="Rectangle 11"/>
          <p:cNvSpPr/>
          <p:nvPr/>
        </p:nvSpPr>
        <p:spPr>
          <a:xfrm>
            <a:off x="136871" y="533859"/>
            <a:ext cx="2066591" cy="3170099"/>
          </a:xfrm>
          <a:prstGeom prst="rect">
            <a:avLst/>
          </a:prstGeom>
        </p:spPr>
        <p:txBody>
          <a:bodyPr wrap="none">
            <a:spAutoFit/>
          </a:bodyPr>
          <a:lstStyle/>
          <a:p>
            <a:r>
              <a:rPr lang="en-US" sz="20000" dirty="0">
                <a:solidFill>
                  <a:srgbClr val="92E8A3"/>
                </a:solidFill>
                <a:latin typeface="Ayuthaya" charset="-34"/>
                <a:ea typeface="Ayuthaya" charset="-34"/>
                <a:cs typeface="Ayuthaya" charset="-34"/>
              </a:rPr>
              <a:t>“</a:t>
            </a:r>
            <a:r>
              <a:rPr lang="en-US" sz="9600" dirty="0">
                <a:latin typeface="Arial Hebrew" charset="-79"/>
                <a:ea typeface="Arial Hebrew" charset="-79"/>
                <a:cs typeface="Arial Hebrew" charset="-79"/>
              </a:rPr>
              <a:t> </a:t>
            </a:r>
            <a:endParaRPr lang="en-US" sz="9600" dirty="0"/>
          </a:p>
        </p:txBody>
      </p:sp>
      <p:sp>
        <p:nvSpPr>
          <p:cNvPr id="2" name="TextBox 1"/>
          <p:cNvSpPr txBox="1"/>
          <p:nvPr/>
        </p:nvSpPr>
        <p:spPr>
          <a:xfrm>
            <a:off x="1528549" y="6025553"/>
            <a:ext cx="4858485" cy="461665"/>
          </a:xfrm>
          <a:prstGeom prst="rect">
            <a:avLst/>
          </a:prstGeom>
          <a:noFill/>
        </p:spPr>
        <p:txBody>
          <a:bodyPr wrap="square" rtlCol="0">
            <a:spAutoFit/>
          </a:bodyPr>
          <a:lstStyle/>
          <a:p>
            <a:r>
              <a:rPr lang="en-US" sz="2400" b="1" dirty="0" smtClean="0">
                <a:solidFill>
                  <a:schemeClr val="tx1">
                    <a:lumMod val="50000"/>
                  </a:schemeClr>
                </a:solidFill>
                <a:latin typeface="Uniform Rounded" charset="0"/>
                <a:ea typeface="Uniform Rounded" charset="0"/>
                <a:cs typeface="Uniform Rounded" charset="0"/>
              </a:rPr>
              <a:t>Jeanne, </a:t>
            </a:r>
            <a:r>
              <a:rPr lang="en-US" sz="2400" dirty="0" smtClean="0">
                <a:solidFill>
                  <a:schemeClr val="tx1">
                    <a:lumMod val="50000"/>
                  </a:schemeClr>
                </a:solidFill>
                <a:latin typeface="Uniform Rounded" charset="0"/>
                <a:ea typeface="Uniform Rounded" charset="0"/>
                <a:cs typeface="Uniform Rounded" charset="0"/>
              </a:rPr>
              <a:t>educator in Ontario</a:t>
            </a:r>
            <a:endParaRPr lang="en-US" sz="2400" dirty="0">
              <a:solidFill>
                <a:schemeClr val="tx1">
                  <a:lumMod val="50000"/>
                </a:schemeClr>
              </a:solidFill>
              <a:latin typeface="Uniform Rounded" charset="0"/>
              <a:ea typeface="Uniform Rounded" charset="0"/>
              <a:cs typeface="Uniform Rounded" charset="0"/>
            </a:endParaRPr>
          </a:p>
        </p:txBody>
      </p:sp>
      <p:sp>
        <p:nvSpPr>
          <p:cNvPr id="16" name="Rectangle 15"/>
          <p:cNvSpPr/>
          <p:nvPr/>
        </p:nvSpPr>
        <p:spPr>
          <a:xfrm>
            <a:off x="10276666" y="4902169"/>
            <a:ext cx="2066591" cy="3170099"/>
          </a:xfrm>
          <a:prstGeom prst="rect">
            <a:avLst/>
          </a:prstGeom>
        </p:spPr>
        <p:txBody>
          <a:bodyPr wrap="none">
            <a:spAutoFit/>
          </a:bodyPr>
          <a:lstStyle/>
          <a:p>
            <a:r>
              <a:rPr lang="en-US" sz="20000" dirty="0" smtClean="0">
                <a:solidFill>
                  <a:srgbClr val="92E8A3"/>
                </a:solidFill>
                <a:latin typeface="Ayuthaya" charset="-34"/>
                <a:ea typeface="Ayuthaya" charset="-34"/>
                <a:cs typeface="Ayuthaya" charset="-34"/>
              </a:rPr>
              <a:t>”</a:t>
            </a:r>
            <a:r>
              <a:rPr lang="en-US" sz="9600" dirty="0" smtClean="0">
                <a:latin typeface="Arial Hebrew" charset="-79"/>
                <a:ea typeface="Arial Hebrew" charset="-79"/>
                <a:cs typeface="Arial Hebrew" charset="-79"/>
              </a:rPr>
              <a:t> </a:t>
            </a:r>
            <a:endParaRPr lang="en-US" sz="9600" dirty="0"/>
          </a:p>
        </p:txBody>
      </p:sp>
      <p:sp>
        <p:nvSpPr>
          <p:cNvPr id="22" name="TextBox 21"/>
          <p:cNvSpPr txBox="1"/>
          <p:nvPr/>
        </p:nvSpPr>
        <p:spPr>
          <a:xfrm>
            <a:off x="1528549" y="883511"/>
            <a:ext cx="9536326" cy="4696157"/>
          </a:xfrm>
          <a:prstGeom prst="rect">
            <a:avLst/>
          </a:prstGeom>
          <a:noFill/>
        </p:spPr>
        <p:txBody>
          <a:bodyPr wrap="square" rtlCol="0">
            <a:spAutoFit/>
          </a:bodyPr>
          <a:lstStyle/>
          <a:p>
            <a:pPr>
              <a:spcBef>
                <a:spcPts val="100"/>
              </a:spcBef>
              <a:spcAft>
                <a:spcPts val="100"/>
              </a:spcAft>
            </a:pPr>
            <a:r>
              <a:rPr lang="en-US" sz="1750" dirty="0">
                <a:latin typeface="Open Sans" charset="0"/>
                <a:ea typeface="Open Sans" charset="0"/>
                <a:cs typeface="Open Sans" charset="0"/>
              </a:rPr>
              <a:t>“I’m a member of Toastmasters, which is great for someone with social anxiety. People there have said to me, ‘You seem so comfortable up there.’ And I laugh and say, ‘Actually, I have anxiety disorder, panic disorder, social anxiety.’ And they can’t believe it. Because you’re so careful about how you present to the world, and no one knows you’re dying on the inside. I think people need to know. So I’m quite open with people about my mental health. My kids always say, ‘Mom, why do you tell people that?’ And it’s because I want people to know there’s no shame in it. If more people would talk about it, there would be less shame, less stigma.</a:t>
            </a:r>
          </a:p>
          <a:p>
            <a:pPr>
              <a:spcBef>
                <a:spcPts val="100"/>
              </a:spcBef>
              <a:spcAft>
                <a:spcPts val="100"/>
              </a:spcAft>
            </a:pPr>
            <a:r>
              <a:rPr lang="en-US" sz="1750" dirty="0">
                <a:latin typeface="Open Sans" charset="0"/>
                <a:ea typeface="Open Sans" charset="0"/>
                <a:cs typeface="Open Sans" charset="0"/>
              </a:rPr>
              <a:t/>
            </a:r>
            <a:br>
              <a:rPr lang="en-US" sz="1750" dirty="0">
                <a:latin typeface="Open Sans" charset="0"/>
                <a:ea typeface="Open Sans" charset="0"/>
                <a:cs typeface="Open Sans" charset="0"/>
              </a:rPr>
            </a:br>
            <a:r>
              <a:rPr lang="en-US" sz="1750" dirty="0">
                <a:latin typeface="Open Sans" charset="0"/>
                <a:ea typeface="Open Sans" charset="0"/>
                <a:cs typeface="Open Sans" charset="0"/>
              </a:rPr>
              <a:t>“It’s that stigma that’s keeping people from speaking up, and seeking help when they’re struggling. Whether that be seeing a counsellor or therapist, or logging onto to Starling Minds. We need to normalize these topics, so everyone knows there’s no shame in accessing these supports...Because I think anyone could benefit from Starling, especially educators. Whether you have diagnosed mental health issues or not. Just log in, do the assessment, see where you land. You may not even know that what you’re experiencing isn’t normal, that you’re struggling without even realizing it. That external perspective is really useful. So are the techniques to help you get back on track.”</a:t>
            </a:r>
          </a:p>
        </p:txBody>
      </p:sp>
    </p:spTree>
    <p:extLst>
      <p:ext uri="{BB962C8B-B14F-4D97-AF65-F5344CB8AC3E}">
        <p14:creationId xmlns:p14="http://schemas.microsoft.com/office/powerpoint/2010/main" val="2097847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98478" y="1727674"/>
            <a:ext cx="3048095" cy="3094628"/>
          </a:xfrm>
          <a:prstGeom prst="rect">
            <a:avLst/>
          </a:prstGeom>
        </p:spPr>
      </p:pic>
      <p:sp>
        <p:nvSpPr>
          <p:cNvPr id="6" name="Title 1"/>
          <p:cNvSpPr txBox="1">
            <a:spLocks/>
          </p:cNvSpPr>
          <p:nvPr/>
        </p:nvSpPr>
        <p:spPr>
          <a:xfrm>
            <a:off x="4872039" y="2438767"/>
            <a:ext cx="7143750" cy="123312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200" b="0" i="0" kern="1200">
                <a:solidFill>
                  <a:schemeClr val="accent2"/>
                </a:solidFill>
                <a:latin typeface="Merriweather"/>
                <a:ea typeface="+mj-ea"/>
                <a:cs typeface="Merriweather"/>
              </a:defRPr>
            </a:lvl1pPr>
          </a:lstStyle>
          <a:p>
            <a:r>
              <a:rPr lang="en-US" sz="4400" dirty="0" smtClean="0">
                <a:solidFill>
                  <a:srgbClr val="2481BC"/>
                </a:solidFill>
                <a:latin typeface="Uniform Rounded" charset="0"/>
                <a:ea typeface="Uniform Rounded" charset="0"/>
                <a:cs typeface="Uniform Rounded" charset="0"/>
              </a:rPr>
              <a:t>What is in the Starling Program?</a:t>
            </a:r>
          </a:p>
          <a:p>
            <a:r>
              <a:rPr lang="en-US" sz="4400" dirty="0">
                <a:solidFill>
                  <a:srgbClr val="2481BC"/>
                </a:solidFill>
              </a:rPr>
              <a:t/>
            </a:r>
            <a:br>
              <a:rPr lang="en-US" sz="4400" dirty="0">
                <a:solidFill>
                  <a:srgbClr val="2481BC"/>
                </a:solidFill>
              </a:rPr>
            </a:br>
            <a:endParaRPr lang="en-US" sz="2400" dirty="0" smtClean="0">
              <a:solidFill>
                <a:srgbClr val="2481BC"/>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13480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48" y="925478"/>
            <a:ext cx="8884313" cy="5096331"/>
          </a:xfrm>
          <a:prstGeom prst="rect">
            <a:avLst/>
          </a:prstGeom>
        </p:spPr>
      </p:pic>
      <p:sp>
        <p:nvSpPr>
          <p:cNvPr id="8" name="Title 7"/>
          <p:cNvSpPr>
            <a:spLocks noGrp="1"/>
          </p:cNvSpPr>
          <p:nvPr>
            <p:ph type="title"/>
          </p:nvPr>
        </p:nvSpPr>
        <p:spPr/>
        <p:txBody>
          <a:bodyPr/>
          <a:lstStyle/>
          <a:p>
            <a:r>
              <a:rPr lang="en-US" dirty="0" smtClean="0"/>
              <a:t>Mental Health and Wellness Education</a:t>
            </a:r>
            <a:endParaRPr lang="en-US" dirty="0"/>
          </a:p>
        </p:txBody>
      </p:sp>
    </p:spTree>
    <p:extLst>
      <p:ext uri="{BB962C8B-B14F-4D97-AF65-F5344CB8AC3E}">
        <p14:creationId xmlns:p14="http://schemas.microsoft.com/office/powerpoint/2010/main" val="1588153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053" y="908050"/>
            <a:ext cx="9036529" cy="5224343"/>
          </a:xfrm>
          <a:prstGeom prst="rect">
            <a:avLst/>
          </a:prstGeom>
        </p:spPr>
      </p:pic>
      <p:sp>
        <p:nvSpPr>
          <p:cNvPr id="8" name="Title 7"/>
          <p:cNvSpPr>
            <a:spLocks noGrp="1"/>
          </p:cNvSpPr>
          <p:nvPr>
            <p:ph type="title"/>
          </p:nvPr>
        </p:nvSpPr>
        <p:spPr/>
        <p:txBody>
          <a:bodyPr/>
          <a:lstStyle/>
          <a:p>
            <a:r>
              <a:rPr lang="en-US" dirty="0" smtClean="0"/>
              <a:t>Learn About the Mental </a:t>
            </a:r>
            <a:r>
              <a:rPr lang="en-US" dirty="0"/>
              <a:t>H</a:t>
            </a:r>
            <a:r>
              <a:rPr lang="en-US" dirty="0" smtClean="0"/>
              <a:t>ealth </a:t>
            </a:r>
            <a:r>
              <a:rPr lang="en-US" dirty="0"/>
              <a:t>C</a:t>
            </a:r>
            <a:r>
              <a:rPr lang="en-US" dirty="0" smtClean="0"/>
              <a:t>ontinuum</a:t>
            </a:r>
            <a:endParaRPr lang="en-US" dirty="0"/>
          </a:p>
        </p:txBody>
      </p:sp>
    </p:spTree>
    <p:extLst>
      <p:ext uri="{BB962C8B-B14F-4D97-AF65-F5344CB8AC3E}">
        <p14:creationId xmlns:p14="http://schemas.microsoft.com/office/powerpoint/2010/main" val="25277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908050"/>
            <a:ext cx="7778845" cy="5131424"/>
          </a:xfrm>
          <a:prstGeom prst="rect">
            <a:avLst/>
          </a:prstGeom>
        </p:spPr>
      </p:pic>
      <p:sp>
        <p:nvSpPr>
          <p:cNvPr id="8" name="Title 7"/>
          <p:cNvSpPr>
            <a:spLocks noGrp="1"/>
          </p:cNvSpPr>
          <p:nvPr>
            <p:ph type="title"/>
          </p:nvPr>
        </p:nvSpPr>
        <p:spPr>
          <a:xfrm>
            <a:off x="889000" y="228377"/>
            <a:ext cx="10731500" cy="409575"/>
          </a:xfrm>
        </p:spPr>
        <p:txBody>
          <a:bodyPr/>
          <a:lstStyle/>
          <a:p>
            <a:r>
              <a:rPr lang="en-US"/>
              <a:t>Watch </a:t>
            </a:r>
            <a:r>
              <a:rPr lang="en-US" smtClean="0"/>
              <a:t>Case </a:t>
            </a:r>
            <a:r>
              <a:rPr lang="en-US"/>
              <a:t>S</a:t>
            </a:r>
            <a:r>
              <a:rPr lang="en-US" smtClean="0"/>
              <a:t>tudy </a:t>
            </a:r>
            <a:r>
              <a:rPr lang="en-US" dirty="0"/>
              <a:t>V</a:t>
            </a:r>
            <a:r>
              <a:rPr lang="en-US" smtClean="0"/>
              <a:t>ideos </a:t>
            </a:r>
            <a:r>
              <a:rPr lang="en-US" dirty="0"/>
              <a:t>of </a:t>
            </a:r>
            <a:r>
              <a:rPr lang="en-US"/>
              <a:t>a </a:t>
            </a:r>
            <a:r>
              <a:rPr lang="en-US" smtClean="0"/>
              <a:t>Teacher </a:t>
            </a:r>
            <a:r>
              <a:rPr lang="en-US" dirty="0"/>
              <a:t>N</a:t>
            </a:r>
            <a:r>
              <a:rPr lang="en-US" smtClean="0"/>
              <a:t>amed </a:t>
            </a:r>
            <a:r>
              <a:rPr lang="en-US" dirty="0"/>
              <a:t>Virginia</a:t>
            </a:r>
          </a:p>
        </p:txBody>
      </p:sp>
    </p:spTree>
    <p:extLst>
      <p:ext uri="{BB962C8B-B14F-4D97-AF65-F5344CB8AC3E}">
        <p14:creationId xmlns:p14="http://schemas.microsoft.com/office/powerpoint/2010/main" val="280329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200" y="948080"/>
            <a:ext cx="9324975" cy="5073308"/>
          </a:xfrm>
          <a:prstGeom prst="rect">
            <a:avLst/>
          </a:prstGeom>
        </p:spPr>
      </p:pic>
      <p:sp>
        <p:nvSpPr>
          <p:cNvPr id="8" name="Title 7"/>
          <p:cNvSpPr>
            <a:spLocks noGrp="1"/>
          </p:cNvSpPr>
          <p:nvPr>
            <p:ph type="title"/>
          </p:nvPr>
        </p:nvSpPr>
        <p:spPr/>
        <p:txBody>
          <a:bodyPr/>
          <a:lstStyle/>
          <a:p>
            <a:r>
              <a:rPr lang="en-US" sz="2800" dirty="0" smtClean="0"/>
              <a:t>A Social Forum to Discuss Sensitive Topics Anonymously</a:t>
            </a:r>
            <a:endParaRPr lang="en-US" sz="2800" dirty="0"/>
          </a:p>
        </p:txBody>
      </p:sp>
    </p:spTree>
    <p:extLst>
      <p:ext uri="{BB962C8B-B14F-4D97-AF65-F5344CB8AC3E}">
        <p14:creationId xmlns:p14="http://schemas.microsoft.com/office/powerpoint/2010/main" val="2099228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200" y="908050"/>
            <a:ext cx="9324974" cy="5341552"/>
          </a:xfrm>
          <a:prstGeom prst="rect">
            <a:avLst/>
          </a:prstGeom>
        </p:spPr>
      </p:pic>
      <p:sp>
        <p:nvSpPr>
          <p:cNvPr id="8" name="Title 7"/>
          <p:cNvSpPr>
            <a:spLocks noGrp="1"/>
          </p:cNvSpPr>
          <p:nvPr>
            <p:ph type="title"/>
          </p:nvPr>
        </p:nvSpPr>
        <p:spPr/>
        <p:txBody>
          <a:bodyPr/>
          <a:lstStyle/>
          <a:p>
            <a:r>
              <a:rPr lang="en-US" sz="2800" dirty="0" smtClean="0"/>
              <a:t>Interactive Questions with Community Feedback</a:t>
            </a:r>
            <a:endParaRPr lang="en-US" sz="2800" dirty="0"/>
          </a:p>
        </p:txBody>
      </p:sp>
    </p:spTree>
    <p:extLst>
      <p:ext uri="{BB962C8B-B14F-4D97-AF65-F5344CB8AC3E}">
        <p14:creationId xmlns:p14="http://schemas.microsoft.com/office/powerpoint/2010/main" val="1333406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98478" y="1727674"/>
            <a:ext cx="3048095" cy="3094628"/>
          </a:xfrm>
          <a:prstGeom prst="rect">
            <a:avLst/>
          </a:prstGeom>
        </p:spPr>
      </p:pic>
      <p:sp>
        <p:nvSpPr>
          <p:cNvPr id="6" name="Title 1"/>
          <p:cNvSpPr txBox="1">
            <a:spLocks/>
          </p:cNvSpPr>
          <p:nvPr/>
        </p:nvSpPr>
        <p:spPr>
          <a:xfrm>
            <a:off x="4872039" y="2438767"/>
            <a:ext cx="7143750" cy="123312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200" b="0" i="0" kern="1200">
                <a:solidFill>
                  <a:schemeClr val="accent2"/>
                </a:solidFill>
                <a:latin typeface="Merriweather"/>
                <a:ea typeface="+mj-ea"/>
                <a:cs typeface="Merriweather"/>
              </a:defRPr>
            </a:lvl1pPr>
          </a:lstStyle>
          <a:p>
            <a:r>
              <a:rPr lang="en-US" sz="4400" dirty="0" smtClean="0">
                <a:solidFill>
                  <a:srgbClr val="2481BC"/>
                </a:solidFill>
                <a:latin typeface="Uniform Rounded" charset="0"/>
                <a:ea typeface="Uniform Rounded" charset="0"/>
                <a:cs typeface="Uniform Rounded" charset="0"/>
              </a:rPr>
              <a:t>Launching the Starling program </a:t>
            </a:r>
          </a:p>
          <a:p>
            <a:r>
              <a:rPr lang="en-US" sz="4400" dirty="0">
                <a:solidFill>
                  <a:srgbClr val="2481BC"/>
                </a:solidFill>
              </a:rPr>
              <a:t/>
            </a:r>
            <a:br>
              <a:rPr lang="en-US" sz="4400" dirty="0">
                <a:solidFill>
                  <a:srgbClr val="2481BC"/>
                </a:solidFill>
              </a:rPr>
            </a:br>
            <a:endParaRPr lang="en-US" sz="2400" dirty="0" smtClean="0">
              <a:solidFill>
                <a:srgbClr val="2481BC"/>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87431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43422" y="1562102"/>
            <a:ext cx="7443787" cy="13303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200" b="0" i="0" kern="1200">
                <a:solidFill>
                  <a:schemeClr val="accent2"/>
                </a:solidFill>
                <a:latin typeface="Uniform Rounded" charset="0"/>
                <a:ea typeface="Uniform Rounded" charset="0"/>
                <a:cs typeface="Uniform Rounded" charset="0"/>
              </a:defRPr>
            </a:lvl1pPr>
          </a:lstStyle>
          <a:p>
            <a:pPr>
              <a:lnSpc>
                <a:spcPct val="150000"/>
              </a:lnSpc>
            </a:pPr>
            <a:r>
              <a:rPr lang="en-US" sz="6000" dirty="0" smtClean="0"/>
              <a:t>Stronger members.</a:t>
            </a:r>
          </a:p>
          <a:p>
            <a:pPr>
              <a:lnSpc>
                <a:spcPct val="150000"/>
              </a:lnSpc>
            </a:pPr>
            <a:r>
              <a:rPr lang="en-US" sz="4800" dirty="0" smtClean="0"/>
              <a:t>Better education for all.</a:t>
            </a:r>
            <a:endParaRPr lang="en-US" sz="4800" dirty="0"/>
          </a:p>
        </p:txBody>
      </p:sp>
      <p:cxnSp>
        <p:nvCxnSpPr>
          <p:cNvPr id="7" name="Straight Connector 6"/>
          <p:cNvCxnSpPr/>
          <p:nvPr/>
        </p:nvCxnSpPr>
        <p:spPr bwMode="auto">
          <a:xfrm flipV="1">
            <a:off x="4571998" y="2878138"/>
            <a:ext cx="3200403" cy="1"/>
          </a:xfrm>
          <a:prstGeom prst="line">
            <a:avLst/>
          </a:prstGeom>
          <a:noFill/>
          <a:ln w="38100">
            <a:solidFill>
              <a:srgbClr val="FFC000"/>
            </a:solidFill>
            <a:prstDash val="solid"/>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81164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Uniform Rounded" charset="0"/>
              </a:rPr>
              <a:t>Next Steps</a:t>
            </a:r>
            <a:endParaRPr lang="en-US" dirty="0">
              <a:latin typeface="Uniform Rounded" charset="0"/>
            </a:endParaRPr>
          </a:p>
        </p:txBody>
      </p:sp>
      <p:sp>
        <p:nvSpPr>
          <p:cNvPr id="4" name="Content Placeholder 3"/>
          <p:cNvSpPr>
            <a:spLocks noGrp="1"/>
          </p:cNvSpPr>
          <p:nvPr>
            <p:ph idx="1"/>
          </p:nvPr>
        </p:nvSpPr>
        <p:spPr>
          <a:xfrm>
            <a:off x="756138" y="1089024"/>
            <a:ext cx="10691447" cy="5364529"/>
          </a:xfrm>
        </p:spPr>
        <p:txBody>
          <a:bodyPr numCol="1">
            <a:normAutofit fontScale="85000" lnSpcReduction="10000"/>
          </a:bodyPr>
          <a:lstStyle/>
          <a:p>
            <a:pPr>
              <a:lnSpc>
                <a:spcPct val="170000"/>
              </a:lnSpc>
            </a:pPr>
            <a:r>
              <a:rPr lang="en-GB" sz="2800" dirty="0" smtClean="0"/>
              <a:t>Soft launch on October 3</a:t>
            </a:r>
            <a:r>
              <a:rPr lang="en-GB" sz="2800" baseline="30000" dirty="0" smtClean="0"/>
              <a:t>rd</a:t>
            </a:r>
            <a:r>
              <a:rPr lang="en-GB" sz="2800" dirty="0" smtClean="0"/>
              <a:t> </a:t>
            </a:r>
          </a:p>
          <a:p>
            <a:pPr>
              <a:lnSpc>
                <a:spcPct val="170000"/>
              </a:lnSpc>
            </a:pPr>
            <a:r>
              <a:rPr lang="en-GB" sz="2800" dirty="0" smtClean="0"/>
              <a:t>Program launch on October 17th </a:t>
            </a:r>
          </a:p>
          <a:p>
            <a:pPr>
              <a:lnSpc>
                <a:spcPct val="170000"/>
              </a:lnSpc>
            </a:pPr>
            <a:r>
              <a:rPr lang="en-GB" sz="2800" dirty="0" smtClean="0"/>
              <a:t>Featuring</a:t>
            </a:r>
          </a:p>
          <a:p>
            <a:pPr lvl="1">
              <a:lnSpc>
                <a:spcPct val="170000"/>
              </a:lnSpc>
            </a:pPr>
            <a:r>
              <a:rPr lang="en-GB" sz="2400" dirty="0"/>
              <a:t>A five module preventative mental health </a:t>
            </a:r>
            <a:r>
              <a:rPr lang="en-GB" sz="2400" dirty="0" smtClean="0"/>
              <a:t>program with </a:t>
            </a:r>
            <a:r>
              <a:rPr lang="en-GB" sz="2400" dirty="0"/>
              <a:t>e</a:t>
            </a:r>
            <a:r>
              <a:rPr lang="en-GB" sz="2400" dirty="0" smtClean="0"/>
              <a:t>arly </a:t>
            </a:r>
            <a:r>
              <a:rPr lang="en-GB" sz="2400" dirty="0"/>
              <a:t>intervention </a:t>
            </a:r>
            <a:r>
              <a:rPr lang="en-GB" sz="2400" dirty="0" smtClean="0"/>
              <a:t>modules </a:t>
            </a:r>
            <a:r>
              <a:rPr lang="en-GB" sz="2400" dirty="0"/>
              <a:t>for anxiety and/or </a:t>
            </a:r>
            <a:r>
              <a:rPr lang="en-GB" sz="2400" dirty="0" smtClean="0"/>
              <a:t>depression</a:t>
            </a:r>
            <a:r>
              <a:rPr lang="en-GB" sz="2400" dirty="0"/>
              <a:t> </a:t>
            </a:r>
            <a:r>
              <a:rPr lang="en-GB" sz="2400" dirty="0" smtClean="0"/>
              <a:t>in English and French</a:t>
            </a:r>
          </a:p>
          <a:p>
            <a:pPr lvl="1">
              <a:lnSpc>
                <a:spcPct val="170000"/>
              </a:lnSpc>
            </a:pPr>
            <a:r>
              <a:rPr lang="en-GB" sz="2400" dirty="0" smtClean="0"/>
              <a:t>Starling analyses assessment results to unique </a:t>
            </a:r>
            <a:r>
              <a:rPr lang="en-GB" sz="2400" dirty="0"/>
              <a:t>recommendations for each user</a:t>
            </a:r>
            <a:endParaRPr lang="en-GB" sz="2400" dirty="0" smtClean="0"/>
          </a:p>
          <a:p>
            <a:pPr lvl="1">
              <a:lnSpc>
                <a:spcPct val="170000"/>
              </a:lnSpc>
            </a:pPr>
            <a:r>
              <a:rPr lang="en-GB" sz="2400" dirty="0" smtClean="0"/>
              <a:t>Family referral capability (will be available on October 17</a:t>
            </a:r>
            <a:r>
              <a:rPr lang="en-GB" sz="2400" baseline="30000" dirty="0" smtClean="0"/>
              <a:t>th</a:t>
            </a:r>
            <a:r>
              <a:rPr lang="en-GB" sz="2400" dirty="0" smtClean="0"/>
              <a:t>)</a:t>
            </a:r>
          </a:p>
          <a:p>
            <a:pPr>
              <a:lnSpc>
                <a:spcPct val="170000"/>
              </a:lnSpc>
            </a:pPr>
            <a:r>
              <a:rPr lang="en-GB" sz="2800" dirty="0" smtClean="0"/>
              <a:t>Comprehensive communications plan for 2016</a:t>
            </a:r>
          </a:p>
        </p:txBody>
      </p:sp>
    </p:spTree>
    <p:extLst>
      <p:ext uri="{BB962C8B-B14F-4D97-AF65-F5344CB8AC3E}">
        <p14:creationId xmlns:p14="http://schemas.microsoft.com/office/powerpoint/2010/main" val="1314697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latin typeface="Uniform Rounded" charset="0"/>
              </a:rPr>
              <a:t>Comms</a:t>
            </a:r>
            <a:r>
              <a:rPr lang="en-US" dirty="0" smtClean="0">
                <a:latin typeface="Uniform Rounded" charset="0"/>
              </a:rPr>
              <a:t> Plan 2016</a:t>
            </a:r>
            <a:endParaRPr lang="en-US" dirty="0">
              <a:latin typeface="Uniform Rounded" charset="0"/>
            </a:endParaRPr>
          </a:p>
        </p:txBody>
      </p:sp>
      <p:sp>
        <p:nvSpPr>
          <p:cNvPr id="4" name="Content Placeholder 3"/>
          <p:cNvSpPr>
            <a:spLocks noGrp="1"/>
          </p:cNvSpPr>
          <p:nvPr>
            <p:ph idx="1"/>
          </p:nvPr>
        </p:nvSpPr>
        <p:spPr>
          <a:xfrm>
            <a:off x="756138" y="1089024"/>
            <a:ext cx="10691447" cy="5364529"/>
          </a:xfrm>
        </p:spPr>
        <p:txBody>
          <a:bodyPr numCol="1">
            <a:normAutofit fontScale="92500"/>
          </a:bodyPr>
          <a:lstStyle/>
          <a:p>
            <a:pPr>
              <a:lnSpc>
                <a:spcPct val="170000"/>
              </a:lnSpc>
            </a:pPr>
            <a:r>
              <a:rPr lang="en-GB" sz="2800" dirty="0" smtClean="0"/>
              <a:t>Announcement to the members of the Starling program and its availability through QPAT-APEQ’s digital channels</a:t>
            </a:r>
          </a:p>
          <a:p>
            <a:pPr>
              <a:lnSpc>
                <a:spcPct val="170000"/>
              </a:lnSpc>
            </a:pPr>
            <a:r>
              <a:rPr lang="en-GB" sz="2800" dirty="0" smtClean="0"/>
              <a:t>Internet page that describes the Starling program with a link to sign up page</a:t>
            </a:r>
          </a:p>
          <a:p>
            <a:pPr>
              <a:lnSpc>
                <a:spcPct val="170000"/>
              </a:lnSpc>
            </a:pPr>
            <a:r>
              <a:rPr lang="en-GB" sz="2800" dirty="0" err="1" smtClean="0"/>
              <a:t>Dr.</a:t>
            </a:r>
            <a:r>
              <a:rPr lang="en-GB" sz="2800" dirty="0" smtClean="0"/>
              <a:t> Miki to present Starling at QPAT Convention, November 24</a:t>
            </a:r>
            <a:r>
              <a:rPr lang="en-GB" sz="2800" baseline="30000" dirty="0"/>
              <a:t> </a:t>
            </a:r>
            <a:r>
              <a:rPr lang="en-GB" sz="2800" baseline="30000" dirty="0" smtClean="0"/>
              <a:t>-</a:t>
            </a:r>
            <a:r>
              <a:rPr lang="en-GB" sz="2800" dirty="0" smtClean="0"/>
              <a:t> 25</a:t>
            </a:r>
          </a:p>
          <a:p>
            <a:pPr>
              <a:lnSpc>
                <a:spcPct val="170000"/>
              </a:lnSpc>
            </a:pPr>
            <a:r>
              <a:rPr lang="en-GB" sz="2800" dirty="0" smtClean="0"/>
              <a:t>Continuous monthly promotion through QPAT-APEQ and local unions</a:t>
            </a:r>
          </a:p>
        </p:txBody>
      </p:sp>
    </p:spTree>
    <p:extLst>
      <p:ext uri="{BB962C8B-B14F-4D97-AF65-F5344CB8AC3E}">
        <p14:creationId xmlns:p14="http://schemas.microsoft.com/office/powerpoint/2010/main" val="282244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Uniform Rounded" charset="0"/>
              </a:rPr>
              <a:t>Launch Assets</a:t>
            </a:r>
            <a:endParaRPr lang="en-US" dirty="0">
              <a:latin typeface="Uniform Rounded" charset="0"/>
            </a:endParaRPr>
          </a:p>
        </p:txBody>
      </p:sp>
      <p:sp>
        <p:nvSpPr>
          <p:cNvPr id="4" name="Content Placeholder 3"/>
          <p:cNvSpPr>
            <a:spLocks noGrp="1"/>
          </p:cNvSpPr>
          <p:nvPr>
            <p:ph idx="1"/>
          </p:nvPr>
        </p:nvSpPr>
        <p:spPr>
          <a:xfrm>
            <a:off x="874713" y="791308"/>
            <a:ext cx="6229472" cy="5820507"/>
          </a:xfrm>
        </p:spPr>
        <p:txBody>
          <a:bodyPr numCol="1">
            <a:normAutofit fontScale="92500" lnSpcReduction="20000"/>
          </a:bodyPr>
          <a:lstStyle/>
          <a:p>
            <a:pPr>
              <a:lnSpc>
                <a:spcPct val="120000"/>
              </a:lnSpc>
            </a:pPr>
            <a:r>
              <a:rPr lang="en-US" dirty="0" smtClean="0">
                <a:latin typeface="Uniform Rounded" charset="0"/>
              </a:rPr>
              <a:t>Available in </a:t>
            </a:r>
            <a:r>
              <a:rPr lang="en-US" dirty="0">
                <a:latin typeface="Uniform Rounded" charset="0"/>
              </a:rPr>
              <a:t>English and </a:t>
            </a:r>
            <a:r>
              <a:rPr lang="en-US" dirty="0" smtClean="0">
                <a:latin typeface="Uniform Rounded" charset="0"/>
              </a:rPr>
              <a:t>French on Oct 3rd</a:t>
            </a:r>
            <a:endParaRPr lang="en-CA" sz="2500" dirty="0" smtClean="0"/>
          </a:p>
          <a:p>
            <a:pPr>
              <a:lnSpc>
                <a:spcPct val="120000"/>
              </a:lnSpc>
            </a:pPr>
            <a:r>
              <a:rPr lang="en-CA" sz="2500" dirty="0" smtClean="0"/>
              <a:t>Quick Tip one-pager </a:t>
            </a:r>
          </a:p>
          <a:p>
            <a:pPr>
              <a:lnSpc>
                <a:spcPct val="120000"/>
              </a:lnSpc>
            </a:pPr>
            <a:r>
              <a:rPr lang="en-CA" sz="2500" dirty="0" smtClean="0"/>
              <a:t>Launch e-mail</a:t>
            </a:r>
          </a:p>
          <a:p>
            <a:pPr>
              <a:lnSpc>
                <a:spcPct val="120000"/>
              </a:lnSpc>
            </a:pPr>
            <a:r>
              <a:rPr lang="en-CA" sz="2500" dirty="0" smtClean="0"/>
              <a:t>Blog post</a:t>
            </a:r>
          </a:p>
          <a:p>
            <a:pPr>
              <a:lnSpc>
                <a:spcPct val="120000"/>
              </a:lnSpc>
            </a:pPr>
            <a:r>
              <a:rPr lang="en-CA" sz="2500" dirty="0" smtClean="0"/>
              <a:t>Newsletter article</a:t>
            </a:r>
          </a:p>
          <a:p>
            <a:pPr>
              <a:lnSpc>
                <a:spcPct val="120000"/>
              </a:lnSpc>
            </a:pPr>
            <a:r>
              <a:rPr lang="en-CA" sz="2500" dirty="0"/>
              <a:t>FAQ sheet for accessing the Starling </a:t>
            </a:r>
            <a:r>
              <a:rPr lang="en-CA" sz="2500" dirty="0" smtClean="0"/>
              <a:t>Program</a:t>
            </a:r>
          </a:p>
          <a:p>
            <a:pPr>
              <a:lnSpc>
                <a:spcPct val="120000"/>
              </a:lnSpc>
            </a:pPr>
            <a:r>
              <a:rPr lang="en-CA" sz="2500" dirty="0" smtClean="0"/>
              <a:t>Print materials</a:t>
            </a:r>
          </a:p>
          <a:p>
            <a:pPr lvl="1">
              <a:lnSpc>
                <a:spcPct val="120000"/>
              </a:lnSpc>
            </a:pPr>
            <a:r>
              <a:rPr lang="en-CA" sz="1900" dirty="0" smtClean="0"/>
              <a:t>Postcards </a:t>
            </a:r>
            <a:r>
              <a:rPr lang="en-CA" sz="1900" dirty="0"/>
              <a:t>for distribution to prospective users and leave in staff common spaces (e.g. lunch rooms) </a:t>
            </a:r>
            <a:endParaRPr lang="en-CA" sz="1900" dirty="0" smtClean="0"/>
          </a:p>
          <a:p>
            <a:pPr lvl="1">
              <a:lnSpc>
                <a:spcPct val="120000"/>
              </a:lnSpc>
            </a:pPr>
            <a:r>
              <a:rPr lang="en-CA" sz="1900" dirty="0"/>
              <a:t>PDF on poster for </a:t>
            </a:r>
            <a:r>
              <a:rPr lang="en-CA" sz="1900" dirty="0" smtClean="0"/>
              <a:t>lunch/staff rooms</a:t>
            </a:r>
          </a:p>
          <a:p>
            <a:pPr>
              <a:lnSpc>
                <a:spcPct val="120000"/>
              </a:lnSpc>
            </a:pPr>
            <a:r>
              <a:rPr lang="en-CA" sz="2500" dirty="0" smtClean="0"/>
              <a:t>Quarterly updated </a:t>
            </a:r>
            <a:r>
              <a:rPr lang="en-CA" sz="2500" dirty="0" err="1" smtClean="0"/>
              <a:t>comms</a:t>
            </a:r>
            <a:r>
              <a:rPr lang="en-CA" sz="2500" dirty="0" smtClean="0"/>
              <a:t> calendar</a:t>
            </a:r>
          </a:p>
          <a:p>
            <a:pPr marL="0" indent="0">
              <a:lnSpc>
                <a:spcPct val="120000"/>
              </a:lnSpc>
              <a:buNone/>
            </a:pPr>
            <a:r>
              <a:rPr lang="en-CA" sz="2500" dirty="0" smtClean="0"/>
              <a:t>Sign up by sending an e-mail to </a:t>
            </a:r>
            <a:r>
              <a:rPr lang="en-CA" sz="2500" dirty="0" smtClean="0">
                <a:hlinkClick r:id="rId3"/>
              </a:rPr>
              <a:t>niina@starlingminds.com</a:t>
            </a:r>
            <a:endParaRPr lang="en-CA" sz="2500"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185" y="791308"/>
            <a:ext cx="4497664" cy="58205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941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Uniform Rounded" charset="0"/>
              </a:rPr>
              <a:t>Starling Monthly Toolkit</a:t>
            </a:r>
            <a:endParaRPr lang="en-US" dirty="0">
              <a:latin typeface="Uniform Rounded" charset="0"/>
            </a:endParaRPr>
          </a:p>
        </p:txBody>
      </p:sp>
      <p:sp>
        <p:nvSpPr>
          <p:cNvPr id="4" name="Content Placeholder 3"/>
          <p:cNvSpPr>
            <a:spLocks noGrp="1"/>
          </p:cNvSpPr>
          <p:nvPr>
            <p:ph idx="1"/>
          </p:nvPr>
        </p:nvSpPr>
        <p:spPr>
          <a:xfrm>
            <a:off x="874713" y="1089025"/>
            <a:ext cx="5857391" cy="5522790"/>
          </a:xfrm>
        </p:spPr>
        <p:txBody>
          <a:bodyPr numCol="1">
            <a:normAutofit fontScale="92500" lnSpcReduction="10000"/>
          </a:bodyPr>
          <a:lstStyle/>
          <a:p>
            <a:pPr>
              <a:lnSpc>
                <a:spcPct val="120000"/>
              </a:lnSpc>
            </a:pPr>
            <a:r>
              <a:rPr lang="en-US" sz="3600" dirty="0">
                <a:latin typeface="Uniform Rounded" charset="0"/>
              </a:rPr>
              <a:t>Available in English and </a:t>
            </a:r>
            <a:r>
              <a:rPr lang="en-US" sz="3600" dirty="0" smtClean="0">
                <a:latin typeface="Uniform Rounded" charset="0"/>
              </a:rPr>
              <a:t>French</a:t>
            </a:r>
            <a:endParaRPr lang="en-CA" sz="3400" dirty="0" smtClean="0"/>
          </a:p>
          <a:p>
            <a:pPr>
              <a:lnSpc>
                <a:spcPct val="120000"/>
              </a:lnSpc>
            </a:pPr>
            <a:r>
              <a:rPr lang="en-CA" sz="3400" dirty="0" smtClean="0"/>
              <a:t>Blog </a:t>
            </a:r>
            <a:r>
              <a:rPr lang="en-CA" sz="3400" dirty="0"/>
              <a:t>post </a:t>
            </a:r>
            <a:endParaRPr lang="en-CA" sz="3400" dirty="0" smtClean="0"/>
          </a:p>
          <a:p>
            <a:pPr>
              <a:lnSpc>
                <a:spcPct val="120000"/>
              </a:lnSpc>
            </a:pPr>
            <a:r>
              <a:rPr lang="en-CA" sz="3400" dirty="0" smtClean="0"/>
              <a:t>Newsletter article</a:t>
            </a:r>
          </a:p>
          <a:p>
            <a:pPr>
              <a:lnSpc>
                <a:spcPct val="120000"/>
              </a:lnSpc>
            </a:pPr>
            <a:r>
              <a:rPr lang="en-CA" sz="3400" dirty="0"/>
              <a:t>Social media content </a:t>
            </a:r>
            <a:r>
              <a:rPr lang="en-CA" sz="3400" dirty="0" smtClean="0"/>
              <a:t>(text and visuals)</a:t>
            </a:r>
          </a:p>
          <a:p>
            <a:pPr marL="0" indent="0">
              <a:lnSpc>
                <a:spcPct val="120000"/>
              </a:lnSpc>
              <a:buNone/>
            </a:pPr>
            <a:endParaRPr lang="en-CA" sz="3400" i="1" dirty="0"/>
          </a:p>
          <a:p>
            <a:pPr marL="0" indent="0">
              <a:lnSpc>
                <a:spcPct val="120000"/>
              </a:lnSpc>
              <a:buNone/>
            </a:pPr>
            <a:r>
              <a:rPr lang="en-CA" sz="2800" dirty="0" smtClean="0"/>
              <a:t>Sign up at </a:t>
            </a:r>
            <a:r>
              <a:rPr lang="en-CA" sz="2800" dirty="0" smtClean="0">
                <a:hlinkClick r:id="rId3"/>
              </a:rPr>
              <a:t>www.starlingminds.com/toolkit</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130" y="1089025"/>
            <a:ext cx="3770983" cy="251398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2551" y="3356386"/>
            <a:ext cx="3893649" cy="2593154"/>
          </a:xfrm>
          <a:prstGeom prst="rect">
            <a:avLst/>
          </a:prstGeom>
        </p:spPr>
      </p:pic>
    </p:spTree>
    <p:extLst>
      <p:ext uri="{BB962C8B-B14F-4D97-AF65-F5344CB8AC3E}">
        <p14:creationId xmlns:p14="http://schemas.microsoft.com/office/powerpoint/2010/main" val="267230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47900"/>
            <a:ext cx="8331200" cy="1248833"/>
          </a:xfrm>
        </p:spPr>
        <p:txBody>
          <a:bodyPr/>
          <a:lstStyle/>
          <a:p>
            <a:r>
              <a:rPr lang="en-CA" dirty="0" smtClean="0"/>
              <a:t>Thank you</a:t>
            </a:r>
            <a:endParaRPr lang="en-CA" dirty="0"/>
          </a:p>
        </p:txBody>
      </p:sp>
      <p:sp>
        <p:nvSpPr>
          <p:cNvPr id="3" name="Title 1"/>
          <p:cNvSpPr txBox="1">
            <a:spLocks/>
          </p:cNvSpPr>
          <p:nvPr/>
        </p:nvSpPr>
        <p:spPr>
          <a:xfrm>
            <a:off x="1913466" y="4449234"/>
            <a:ext cx="8331200" cy="17652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b="0" i="0" kern="1200" baseline="0">
                <a:solidFill>
                  <a:schemeClr val="tx1"/>
                </a:solidFill>
                <a:latin typeface="Merriweather"/>
                <a:ea typeface="+mj-ea"/>
                <a:cs typeface="Merriweather"/>
              </a:defRPr>
            </a:lvl1pPr>
          </a:lstStyle>
          <a:p>
            <a:r>
              <a:rPr lang="en-CA" sz="2800" dirty="0" smtClean="0">
                <a:latin typeface="Uniform Rounded" charset="0"/>
                <a:ea typeface="Uniform Rounded" charset="0"/>
                <a:cs typeface="Uniform Rounded" charset="0"/>
              </a:rPr>
              <a:t>Visit us at:</a:t>
            </a:r>
          </a:p>
          <a:p>
            <a:r>
              <a:rPr lang="en-CA" sz="2800" dirty="0" err="1" smtClean="0">
                <a:latin typeface="Uniform Rounded" charset="0"/>
                <a:ea typeface="Uniform Rounded" charset="0"/>
                <a:cs typeface="Uniform Rounded" charset="0"/>
              </a:rPr>
              <a:t>starlingminds.com</a:t>
            </a:r>
            <a:endParaRPr lang="en-CA" sz="2800" dirty="0" smtClean="0">
              <a:latin typeface="Uniform Rounded" charset="0"/>
              <a:ea typeface="Uniform Rounded" charset="0"/>
              <a:cs typeface="Uniform Rounded" charset="0"/>
            </a:endParaRPr>
          </a:p>
          <a:p>
            <a:endParaRPr lang="en-CA" sz="2800" dirty="0" smtClean="0">
              <a:latin typeface="Uniform Rounded" charset="0"/>
              <a:ea typeface="Uniform Rounded" charset="0"/>
              <a:cs typeface="Uniform Rounded" charset="0"/>
            </a:endParaRPr>
          </a:p>
          <a:p>
            <a:r>
              <a:rPr lang="en-CA" sz="2800" dirty="0" smtClean="0">
                <a:latin typeface="Uniform Rounded" charset="0"/>
                <a:ea typeface="Uniform Rounded" charset="0"/>
                <a:cs typeface="Uniform Rounded" charset="0"/>
              </a:rPr>
              <a:t>Contact us at:</a:t>
            </a:r>
          </a:p>
          <a:p>
            <a:r>
              <a:rPr lang="en-CA" sz="2800" dirty="0" err="1" smtClean="0">
                <a:latin typeface="Uniform Rounded" charset="0"/>
                <a:ea typeface="Uniform Rounded" charset="0"/>
                <a:cs typeface="Uniform Rounded" charset="0"/>
              </a:rPr>
              <a:t>members@starlingminds.com</a:t>
            </a:r>
            <a:endParaRPr lang="en-CA" sz="2800" dirty="0" smtClean="0">
              <a:latin typeface="Uniform Rounded" charset="0"/>
              <a:ea typeface="Uniform Rounded" charset="0"/>
              <a:cs typeface="Uniform Rounded" charset="0"/>
            </a:endParaRPr>
          </a:p>
          <a:p>
            <a:endParaRPr lang="en-CA" sz="2800" dirty="0"/>
          </a:p>
        </p:txBody>
      </p:sp>
    </p:spTree>
    <p:extLst>
      <p:ext uri="{BB962C8B-B14F-4D97-AF65-F5344CB8AC3E}">
        <p14:creationId xmlns:p14="http://schemas.microsoft.com/office/powerpoint/2010/main" val="3192951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2062156"/>
            <a:ext cx="8331200" cy="2882900"/>
          </a:xfrm>
        </p:spPr>
        <p:txBody>
          <a:bodyPr/>
          <a:lstStyle/>
          <a:p>
            <a:r>
              <a:rPr lang="en-US" sz="4000" dirty="0"/>
              <a:t>Starling is an online preventative mental health and wellness program for </a:t>
            </a:r>
            <a:r>
              <a:rPr lang="en-US" sz="4000" dirty="0" smtClean="0"/>
              <a:t>QPAT-APEQ members and their families.</a:t>
            </a:r>
            <a:endParaRPr lang="en-US" sz="4000" dirty="0"/>
          </a:p>
        </p:txBody>
      </p:sp>
      <p:sp>
        <p:nvSpPr>
          <p:cNvPr id="6" name="Title 2"/>
          <p:cNvSpPr txBox="1">
            <a:spLocks/>
          </p:cNvSpPr>
          <p:nvPr/>
        </p:nvSpPr>
        <p:spPr>
          <a:xfrm>
            <a:off x="4543422" y="3838577"/>
            <a:ext cx="6362700" cy="13303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b="0" i="0" kern="1200" baseline="0">
                <a:solidFill>
                  <a:schemeClr val="tx1"/>
                </a:solidFill>
                <a:latin typeface="Uniform Rounded" charset="0"/>
                <a:ea typeface="Uniform Rounded" charset="0"/>
                <a:cs typeface="Uniform Rounded" charset="0"/>
              </a:defRPr>
            </a:lvl1pPr>
          </a:lstStyle>
          <a:p>
            <a:endParaRPr lang="en-US" sz="3200" dirty="0"/>
          </a:p>
        </p:txBody>
      </p:sp>
    </p:spTree>
    <p:extLst>
      <p:ext uri="{BB962C8B-B14F-4D97-AF65-F5344CB8AC3E}">
        <p14:creationId xmlns:p14="http://schemas.microsoft.com/office/powerpoint/2010/main" val="331324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Starling Program</a:t>
            </a:r>
            <a:endParaRPr lang="en-US" dirty="0"/>
          </a:p>
        </p:txBody>
      </p:sp>
      <p:sp>
        <p:nvSpPr>
          <p:cNvPr id="4" name="Content Placeholder 3"/>
          <p:cNvSpPr>
            <a:spLocks noGrp="1"/>
          </p:cNvSpPr>
          <p:nvPr>
            <p:ph idx="1"/>
          </p:nvPr>
        </p:nvSpPr>
        <p:spPr/>
        <p:txBody>
          <a:bodyPr>
            <a:normAutofit fontScale="92500"/>
          </a:bodyPr>
          <a:lstStyle/>
          <a:p>
            <a:pPr>
              <a:lnSpc>
                <a:spcPct val="150000"/>
              </a:lnSpc>
            </a:pPr>
            <a:r>
              <a:rPr lang="en-US" dirty="0" smtClean="0"/>
              <a:t>Is designed specifically for teachers.</a:t>
            </a:r>
          </a:p>
          <a:p>
            <a:pPr>
              <a:lnSpc>
                <a:spcPct val="150000"/>
              </a:lnSpc>
            </a:pPr>
            <a:r>
              <a:rPr lang="en-US" dirty="0" smtClean="0"/>
              <a:t>It is available both in English and French.</a:t>
            </a:r>
          </a:p>
          <a:p>
            <a:pPr>
              <a:lnSpc>
                <a:spcPct val="150000"/>
              </a:lnSpc>
            </a:pPr>
            <a:r>
              <a:rPr lang="en-US" dirty="0" smtClean="0"/>
              <a:t>Helps you </a:t>
            </a:r>
            <a:r>
              <a:rPr lang="en-US" dirty="0"/>
              <a:t>assess, monitor and improve your mental </a:t>
            </a:r>
            <a:r>
              <a:rPr lang="en-US" dirty="0" smtClean="0"/>
              <a:t>wellbeing.</a:t>
            </a:r>
          </a:p>
          <a:p>
            <a:pPr>
              <a:lnSpc>
                <a:spcPct val="150000"/>
              </a:lnSpc>
            </a:pPr>
            <a:r>
              <a:rPr lang="en-US" dirty="0"/>
              <a:t>Teaches you to take care of your mental health, just like your physical </a:t>
            </a:r>
            <a:r>
              <a:rPr lang="en-US" dirty="0" smtClean="0"/>
              <a:t>health. </a:t>
            </a:r>
          </a:p>
          <a:p>
            <a:pPr>
              <a:lnSpc>
                <a:spcPct val="150000"/>
              </a:lnSpc>
            </a:pPr>
            <a:r>
              <a:rPr lang="en-US" dirty="0" smtClean="0"/>
              <a:t>Gives </a:t>
            </a:r>
            <a:r>
              <a:rPr lang="en-US" dirty="0"/>
              <a:t>you practical techniques for building </a:t>
            </a:r>
            <a:r>
              <a:rPr lang="en-US" dirty="0" smtClean="0"/>
              <a:t>resilience </a:t>
            </a:r>
            <a:r>
              <a:rPr lang="en-US" dirty="0"/>
              <a:t>to </a:t>
            </a:r>
            <a:r>
              <a:rPr lang="en-US" dirty="0" smtClean="0"/>
              <a:t>stress and </a:t>
            </a:r>
            <a:r>
              <a:rPr lang="en-US" dirty="0"/>
              <a:t>boosting mental fitness. </a:t>
            </a:r>
          </a:p>
          <a:p>
            <a:pPr>
              <a:lnSpc>
                <a:spcPct val="150000"/>
              </a:lnSpc>
            </a:pPr>
            <a:r>
              <a:rPr lang="en-US" dirty="0" smtClean="0"/>
              <a:t>Is available </a:t>
            </a:r>
            <a:r>
              <a:rPr lang="en-US" dirty="0"/>
              <a:t>to you to use anywhere and anytime you </a:t>
            </a:r>
            <a:r>
              <a:rPr lang="en-US" dirty="0" smtClean="0"/>
              <a:t>want.</a:t>
            </a:r>
          </a:p>
          <a:p>
            <a:pPr>
              <a:lnSpc>
                <a:spcPct val="150000"/>
              </a:lnSpc>
            </a:pPr>
            <a:r>
              <a:rPr lang="en-US" dirty="0" smtClean="0"/>
              <a:t>Is and </a:t>
            </a:r>
            <a:r>
              <a:rPr lang="en-US" dirty="0"/>
              <a:t>will always be </a:t>
            </a:r>
            <a:r>
              <a:rPr lang="en-US" b="1" dirty="0"/>
              <a:t>100% confidential</a:t>
            </a:r>
            <a:r>
              <a:rPr lang="en-US" dirty="0"/>
              <a:t>.</a:t>
            </a:r>
          </a:p>
        </p:txBody>
      </p:sp>
      <p:cxnSp>
        <p:nvCxnSpPr>
          <p:cNvPr id="5" name="Straight Connector 4"/>
          <p:cNvCxnSpPr/>
          <p:nvPr/>
        </p:nvCxnSpPr>
        <p:spPr bwMode="auto">
          <a:xfrm flipV="1">
            <a:off x="3865301" y="5827594"/>
            <a:ext cx="2508203" cy="12582"/>
          </a:xfrm>
          <a:prstGeom prst="line">
            <a:avLst/>
          </a:prstGeom>
          <a:noFill/>
          <a:ln w="38100">
            <a:solidFill>
              <a:srgbClr val="FFC000"/>
            </a:solidFill>
            <a:prstDash val="solid"/>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2145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Starling Strengthens the Entire Membership</a:t>
            </a:r>
            <a:endParaRPr lang="en-US"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114" y="4735371"/>
            <a:ext cx="1530350" cy="1530350"/>
          </a:xfrm>
        </p:spPr>
      </p:pic>
      <p:grpSp>
        <p:nvGrpSpPr>
          <p:cNvPr id="10" name="Group 9"/>
          <p:cNvGrpSpPr/>
          <p:nvPr/>
        </p:nvGrpSpPr>
        <p:grpSpPr>
          <a:xfrm>
            <a:off x="773114" y="774562"/>
            <a:ext cx="10471149" cy="1573166"/>
            <a:chOff x="773114" y="1023937"/>
            <a:chExt cx="10471149" cy="157316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14" y="1023937"/>
              <a:ext cx="1573166" cy="1573166"/>
            </a:xfrm>
            <a:prstGeom prst="rect">
              <a:avLst/>
            </a:prstGeom>
          </p:spPr>
        </p:pic>
        <p:sp>
          <p:nvSpPr>
            <p:cNvPr id="7" name="Rectangle 6"/>
            <p:cNvSpPr/>
            <p:nvPr/>
          </p:nvSpPr>
          <p:spPr>
            <a:xfrm>
              <a:off x="2459039" y="1066799"/>
              <a:ext cx="8785224" cy="1348061"/>
            </a:xfrm>
            <a:prstGeom prst="rect">
              <a:avLst/>
            </a:prstGeom>
          </p:spPr>
          <p:txBody>
            <a:bodyPr wrap="square">
              <a:spAutoFit/>
            </a:bodyPr>
            <a:lstStyle/>
            <a:p>
              <a:pPr>
                <a:lnSpc>
                  <a:spcPct val="120000"/>
                </a:lnSpc>
              </a:pPr>
              <a:r>
                <a:rPr lang="en-GB" sz="2000" dirty="0" smtClean="0">
                  <a:solidFill>
                    <a:schemeClr val="accent1"/>
                  </a:solidFill>
                  <a:latin typeface="Open Sans" charset="0"/>
                  <a:ea typeface="Open Sans" charset="0"/>
                  <a:cs typeface="Open Sans" charset="0"/>
                </a:rPr>
                <a:t>Awareness &amp; Prevention</a:t>
              </a:r>
              <a:endParaRPr lang="en-GB" sz="2000" dirty="0">
                <a:solidFill>
                  <a:schemeClr val="accent1"/>
                </a:solidFill>
                <a:latin typeface="Open Sans" charset="0"/>
                <a:ea typeface="Open Sans" charset="0"/>
                <a:cs typeface="Open Sans" charset="0"/>
              </a:endParaRPr>
            </a:p>
            <a:p>
              <a:pPr>
                <a:lnSpc>
                  <a:spcPct val="120000"/>
                </a:lnSpc>
              </a:pPr>
              <a:r>
                <a:rPr lang="en-GB" sz="1600" dirty="0" smtClean="0">
                  <a:latin typeface="Open Sans" charset="0"/>
                  <a:ea typeface="Open Sans" charset="0"/>
                  <a:cs typeface="Open Sans" charset="0"/>
                </a:rPr>
                <a:t>Starling’s </a:t>
              </a:r>
              <a:r>
                <a:rPr lang="en-GB" sz="1600" dirty="0">
                  <a:latin typeface="Open Sans" charset="0"/>
                  <a:ea typeface="Open Sans" charset="0"/>
                  <a:cs typeface="Open Sans" charset="0"/>
                </a:rPr>
                <a:t>focus is mental wellness – not mental illness. Whether </a:t>
              </a:r>
              <a:r>
                <a:rPr lang="en-GB" sz="1600" dirty="0" smtClean="0">
                  <a:latin typeface="Open Sans" charset="0"/>
                  <a:ea typeface="Open Sans" charset="0"/>
                  <a:cs typeface="Open Sans" charset="0"/>
                </a:rPr>
                <a:t>you </a:t>
              </a:r>
              <a:r>
                <a:rPr lang="en-GB" sz="1600" dirty="0">
                  <a:latin typeface="Open Sans" charset="0"/>
                  <a:ea typeface="Open Sans" charset="0"/>
                  <a:cs typeface="Open Sans" charset="0"/>
                </a:rPr>
                <a:t>feel </a:t>
              </a:r>
              <a:r>
                <a:rPr lang="en-GB" sz="1600" dirty="0" smtClean="0">
                  <a:latin typeface="Open Sans" charset="0"/>
                  <a:ea typeface="Open Sans" charset="0"/>
                  <a:cs typeface="Open Sans" charset="0"/>
                </a:rPr>
                <a:t>great, </a:t>
              </a:r>
              <a:r>
                <a:rPr lang="en-GB" sz="1600" dirty="0">
                  <a:latin typeface="Open Sans" charset="0"/>
                  <a:ea typeface="Open Sans" charset="0"/>
                  <a:cs typeface="Open Sans" charset="0"/>
                </a:rPr>
                <a:t>just okay, or </a:t>
              </a:r>
              <a:r>
                <a:rPr lang="en-GB" sz="1600" dirty="0" smtClean="0">
                  <a:latin typeface="Open Sans" charset="0"/>
                  <a:ea typeface="Open Sans" charset="0"/>
                  <a:cs typeface="Open Sans" charset="0"/>
                </a:rPr>
                <a:t>bad, </a:t>
              </a:r>
              <a:r>
                <a:rPr lang="en-GB" sz="1600" dirty="0">
                  <a:latin typeface="Open Sans" charset="0"/>
                  <a:ea typeface="Open Sans" charset="0"/>
                  <a:cs typeface="Open Sans" charset="0"/>
                </a:rPr>
                <a:t>checking in with </a:t>
              </a:r>
              <a:r>
                <a:rPr lang="en-GB" sz="1600" dirty="0" smtClean="0">
                  <a:latin typeface="Open Sans" charset="0"/>
                  <a:ea typeface="Open Sans" charset="0"/>
                  <a:cs typeface="Open Sans" charset="0"/>
                </a:rPr>
                <a:t>their </a:t>
              </a:r>
              <a:r>
                <a:rPr lang="en-GB" sz="1600" dirty="0">
                  <a:latin typeface="Open Sans" charset="0"/>
                  <a:ea typeface="Open Sans" charset="0"/>
                  <a:cs typeface="Open Sans" charset="0"/>
                </a:rPr>
                <a:t>own mental health and wellbeing is like the emotional and spiritual equivalent of getting a check-up. </a:t>
              </a:r>
              <a:endParaRPr lang="en-US" sz="1600" dirty="0"/>
            </a:p>
          </p:txBody>
        </p:sp>
      </p:grpSp>
      <p:grpSp>
        <p:nvGrpSpPr>
          <p:cNvPr id="11" name="Group 10"/>
          <p:cNvGrpSpPr/>
          <p:nvPr/>
        </p:nvGrpSpPr>
        <p:grpSpPr>
          <a:xfrm>
            <a:off x="773114" y="2734327"/>
            <a:ext cx="10603447" cy="1678081"/>
            <a:chOff x="773114" y="2983702"/>
            <a:chExt cx="10603447" cy="1678081"/>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114" y="2983702"/>
              <a:ext cx="1534493" cy="1534493"/>
            </a:xfrm>
            <a:prstGeom prst="rect">
              <a:avLst/>
            </a:prstGeom>
          </p:spPr>
        </p:pic>
        <p:sp>
          <p:nvSpPr>
            <p:cNvPr id="8" name="Rectangle 7"/>
            <p:cNvSpPr/>
            <p:nvPr/>
          </p:nvSpPr>
          <p:spPr>
            <a:xfrm>
              <a:off x="2459038" y="3018256"/>
              <a:ext cx="8917523" cy="1643527"/>
            </a:xfrm>
            <a:prstGeom prst="rect">
              <a:avLst/>
            </a:prstGeom>
          </p:spPr>
          <p:txBody>
            <a:bodyPr wrap="square">
              <a:spAutoFit/>
            </a:bodyPr>
            <a:lstStyle/>
            <a:p>
              <a:pPr>
                <a:lnSpc>
                  <a:spcPct val="120000"/>
                </a:lnSpc>
              </a:pPr>
              <a:r>
                <a:rPr lang="en-GB" sz="2000" dirty="0" smtClean="0">
                  <a:solidFill>
                    <a:schemeClr val="accent1"/>
                  </a:solidFill>
                  <a:latin typeface="Open Sans" charset="0"/>
                  <a:ea typeface="Open Sans" charset="0"/>
                  <a:cs typeface="Open Sans" charset="0"/>
                </a:rPr>
                <a:t>Struggling members</a:t>
              </a:r>
              <a:endParaRPr lang="en-GB" sz="2000" dirty="0">
                <a:solidFill>
                  <a:schemeClr val="accent1"/>
                </a:solidFill>
                <a:latin typeface="Open Sans" charset="0"/>
                <a:ea typeface="Open Sans" charset="0"/>
                <a:cs typeface="Open Sans" charset="0"/>
              </a:endParaRPr>
            </a:p>
            <a:p>
              <a:pPr>
                <a:lnSpc>
                  <a:spcPct val="120000"/>
                </a:lnSpc>
              </a:pPr>
              <a:r>
                <a:rPr lang="en-GB" sz="1600" dirty="0">
                  <a:latin typeface="Open Sans" charset="0"/>
                  <a:ea typeface="Open Sans" charset="0"/>
                  <a:cs typeface="Open Sans" charset="0"/>
                </a:rPr>
                <a:t>Statistics show that 20% of Canadians will personally experience a mental illness in their </a:t>
              </a:r>
              <a:r>
                <a:rPr lang="en-GB" sz="1600" dirty="0" smtClean="0">
                  <a:latin typeface="Open Sans" charset="0"/>
                  <a:ea typeface="Open Sans" charset="0"/>
                  <a:cs typeface="Open Sans" charset="0"/>
                </a:rPr>
                <a:t>lifetime</a:t>
              </a:r>
              <a:r>
                <a:rPr lang="en-GB" sz="1600" dirty="0" smtClean="0">
                  <a:solidFill>
                    <a:srgbClr val="53CC78"/>
                  </a:solidFill>
                  <a:latin typeface="Open Sans" charset="0"/>
                  <a:ea typeface="Open Sans" charset="0"/>
                  <a:cs typeface="Open Sans" charset="0"/>
                </a:rPr>
                <a:t>*</a:t>
              </a:r>
              <a:r>
                <a:rPr lang="en-GB" sz="1600" dirty="0" smtClean="0">
                  <a:latin typeface="Open Sans" charset="0"/>
                  <a:ea typeface="Open Sans" charset="0"/>
                  <a:cs typeface="Open Sans" charset="0"/>
                </a:rPr>
                <a:t>. Starling teaches you tried-and-true </a:t>
              </a:r>
              <a:r>
                <a:rPr lang="en-GB" sz="1600" dirty="0">
                  <a:latin typeface="Open Sans" charset="0"/>
                  <a:ea typeface="Open Sans" charset="0"/>
                  <a:cs typeface="Open Sans" charset="0"/>
                </a:rPr>
                <a:t>techniques for identifying and adjusting problematic thought patterns, for changing unhealthy behaviours, and for ultimately feeling better, healthier and stronger</a:t>
              </a:r>
              <a:r>
                <a:rPr lang="en-GB" sz="1600" dirty="0" smtClean="0">
                  <a:latin typeface="Open Sans" charset="0"/>
                  <a:ea typeface="Open Sans" charset="0"/>
                  <a:cs typeface="Open Sans" charset="0"/>
                </a:rPr>
                <a:t>, </a:t>
              </a:r>
              <a:r>
                <a:rPr lang="en-GB" sz="1600" dirty="0">
                  <a:latin typeface="Open Sans" charset="0"/>
                  <a:ea typeface="Open Sans" charset="0"/>
                  <a:cs typeface="Open Sans" charset="0"/>
                </a:rPr>
                <a:t>then helps </a:t>
              </a:r>
              <a:r>
                <a:rPr lang="en-GB" sz="1600" dirty="0" smtClean="0">
                  <a:latin typeface="Open Sans" charset="0"/>
                  <a:ea typeface="Open Sans" charset="0"/>
                  <a:cs typeface="Open Sans" charset="0"/>
                </a:rPr>
                <a:t>you </a:t>
              </a:r>
              <a:r>
                <a:rPr lang="en-GB" sz="1600" dirty="0">
                  <a:latin typeface="Open Sans" charset="0"/>
                  <a:ea typeface="Open Sans" charset="0"/>
                  <a:cs typeface="Open Sans" charset="0"/>
                </a:rPr>
                <a:t>practice them</a:t>
              </a:r>
              <a:r>
                <a:rPr lang="en-GB" sz="1600" dirty="0" smtClean="0">
                  <a:latin typeface="Open Sans" charset="0"/>
                  <a:ea typeface="Open Sans" charset="0"/>
                  <a:cs typeface="Open Sans" charset="0"/>
                </a:rPr>
                <a:t>.</a:t>
              </a:r>
              <a:endParaRPr lang="en-GB" sz="1600" dirty="0">
                <a:latin typeface="Open Sans" charset="0"/>
                <a:ea typeface="Open Sans" charset="0"/>
                <a:cs typeface="Open Sans" charset="0"/>
              </a:endParaRPr>
            </a:p>
          </p:txBody>
        </p:sp>
      </p:grpSp>
      <p:sp>
        <p:nvSpPr>
          <p:cNvPr id="9" name="Rectangle 8"/>
          <p:cNvSpPr/>
          <p:nvPr/>
        </p:nvSpPr>
        <p:spPr>
          <a:xfrm>
            <a:off x="2459038" y="4772370"/>
            <a:ext cx="8785224" cy="1446550"/>
          </a:xfrm>
          <a:prstGeom prst="rect">
            <a:avLst/>
          </a:prstGeom>
        </p:spPr>
        <p:txBody>
          <a:bodyPr wrap="square">
            <a:spAutoFit/>
          </a:bodyPr>
          <a:lstStyle/>
          <a:p>
            <a:pPr>
              <a:lnSpc>
                <a:spcPct val="120000"/>
              </a:lnSpc>
            </a:pPr>
            <a:r>
              <a:rPr lang="en-GB" sz="2000" dirty="0" smtClean="0">
                <a:solidFill>
                  <a:schemeClr val="accent1"/>
                </a:solidFill>
                <a:latin typeface="Open Sans" charset="0"/>
                <a:ea typeface="Open Sans" charset="0"/>
                <a:cs typeface="Open Sans" charset="0"/>
              </a:rPr>
              <a:t>Family members</a:t>
            </a:r>
            <a:endParaRPr lang="en-GB" sz="2000" dirty="0">
              <a:solidFill>
                <a:schemeClr val="accent1"/>
              </a:solidFill>
              <a:latin typeface="Open Sans" charset="0"/>
              <a:ea typeface="Open Sans" charset="0"/>
              <a:cs typeface="Open Sans" charset="0"/>
            </a:endParaRPr>
          </a:p>
          <a:p>
            <a:r>
              <a:rPr lang="en-GB" sz="1600" dirty="0" smtClean="0">
                <a:solidFill>
                  <a:schemeClr val="tx1">
                    <a:lumMod val="50000"/>
                  </a:schemeClr>
                </a:solidFill>
                <a:latin typeface="Open Sans" charset="0"/>
                <a:ea typeface="Open Sans" charset="0"/>
                <a:cs typeface="Open Sans" charset="0"/>
              </a:rPr>
              <a:t>When a family member struggles with mental health issues, it affects the whole family. You can support your loved ones by referring them to create their own Starling profile or log in yourself to learn more about mental health. The goal is to provide mental health education, evidence based strategies to strengthen the family. </a:t>
            </a:r>
            <a:endParaRPr lang="en-US" sz="1600" i="1" dirty="0">
              <a:solidFill>
                <a:schemeClr val="tx1">
                  <a:lumMod val="50000"/>
                </a:schemeClr>
              </a:solidFill>
              <a:latin typeface="Open Sans" charset="0"/>
              <a:ea typeface="Open Sans" charset="0"/>
              <a:cs typeface="Open Sans" charset="0"/>
            </a:endParaRPr>
          </a:p>
        </p:txBody>
      </p:sp>
      <p:sp>
        <p:nvSpPr>
          <p:cNvPr id="12" name="TextBox 11"/>
          <p:cNvSpPr txBox="1"/>
          <p:nvPr/>
        </p:nvSpPr>
        <p:spPr>
          <a:xfrm>
            <a:off x="773114" y="6531547"/>
            <a:ext cx="3833765" cy="307777"/>
          </a:xfrm>
          <a:prstGeom prst="rect">
            <a:avLst/>
          </a:prstGeom>
          <a:noFill/>
        </p:spPr>
        <p:txBody>
          <a:bodyPr wrap="square" rtlCol="0">
            <a:spAutoFit/>
          </a:bodyPr>
          <a:lstStyle/>
          <a:p>
            <a:r>
              <a:rPr lang="en-US" sz="1400" dirty="0" smtClean="0">
                <a:solidFill>
                  <a:srgbClr val="53CC78"/>
                </a:solidFill>
                <a:latin typeface="Open Sans" charset="0"/>
                <a:ea typeface="Open Sans" charset="0"/>
                <a:cs typeface="Open Sans" charset="0"/>
              </a:rPr>
              <a:t>*Canadian Mental Health Association</a:t>
            </a:r>
            <a:endParaRPr lang="en-US" sz="1400" dirty="0">
              <a:solidFill>
                <a:srgbClr val="53CC78"/>
              </a:solidFill>
              <a:latin typeface="Open Sans" charset="0"/>
              <a:ea typeface="Open Sans" charset="0"/>
              <a:cs typeface="Open Sans" charset="0"/>
            </a:endParaRPr>
          </a:p>
        </p:txBody>
      </p:sp>
    </p:spTree>
    <p:extLst>
      <p:ext uri="{BB962C8B-B14F-4D97-AF65-F5344CB8AC3E}">
        <p14:creationId xmlns:p14="http://schemas.microsoft.com/office/powerpoint/2010/main" val="183312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08"/>
            <a:ext cx="12192000" cy="6861008"/>
          </a:xfrm>
          <a:prstGeom prst="rect">
            <a:avLst/>
          </a:prstGeom>
          <a:solidFill>
            <a:srgbClr val="B2E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89000" y="173473"/>
            <a:ext cx="9766300" cy="409575"/>
          </a:xfrm>
        </p:spPr>
        <p:txBody>
          <a:bodyPr/>
          <a:lstStyle/>
          <a:p>
            <a:r>
              <a:rPr lang="en-US" dirty="0" smtClean="0">
                <a:solidFill>
                  <a:srgbClr val="53CC78"/>
                </a:solidFill>
                <a:latin typeface="Uniform Rounded" charset="0"/>
              </a:rPr>
              <a:t>What Starling </a:t>
            </a:r>
            <a:r>
              <a:rPr lang="en-US" dirty="0">
                <a:solidFill>
                  <a:srgbClr val="53CC78"/>
                </a:solidFill>
                <a:latin typeface="Uniform Rounded" charset="0"/>
              </a:rPr>
              <a:t>members say</a:t>
            </a:r>
          </a:p>
        </p:txBody>
      </p:sp>
      <p:sp>
        <p:nvSpPr>
          <p:cNvPr id="12" name="Rectangle 11"/>
          <p:cNvSpPr/>
          <p:nvPr/>
        </p:nvSpPr>
        <p:spPr>
          <a:xfrm>
            <a:off x="382533" y="916003"/>
            <a:ext cx="2066591" cy="3170099"/>
          </a:xfrm>
          <a:prstGeom prst="rect">
            <a:avLst/>
          </a:prstGeom>
        </p:spPr>
        <p:txBody>
          <a:bodyPr wrap="none">
            <a:spAutoFit/>
          </a:bodyPr>
          <a:lstStyle/>
          <a:p>
            <a:r>
              <a:rPr lang="en-US" sz="20000" dirty="0">
                <a:solidFill>
                  <a:srgbClr val="92E8A3"/>
                </a:solidFill>
                <a:latin typeface="Ayuthaya" charset="-34"/>
                <a:ea typeface="Ayuthaya" charset="-34"/>
                <a:cs typeface="Ayuthaya" charset="-34"/>
              </a:rPr>
              <a:t>“</a:t>
            </a:r>
            <a:r>
              <a:rPr lang="en-US" sz="9600" dirty="0">
                <a:latin typeface="Arial Hebrew" charset="-79"/>
                <a:ea typeface="Arial Hebrew" charset="-79"/>
                <a:cs typeface="Arial Hebrew" charset="-79"/>
              </a:rPr>
              <a:t> </a:t>
            </a:r>
            <a:endParaRPr lang="en-US" sz="9600" dirty="0"/>
          </a:p>
        </p:txBody>
      </p:sp>
      <p:sp>
        <p:nvSpPr>
          <p:cNvPr id="22" name="TextBox 21"/>
          <p:cNvSpPr txBox="1"/>
          <p:nvPr/>
        </p:nvSpPr>
        <p:spPr>
          <a:xfrm>
            <a:off x="1733265" y="1388187"/>
            <a:ext cx="9296683" cy="3416320"/>
          </a:xfrm>
          <a:prstGeom prst="rect">
            <a:avLst/>
          </a:prstGeom>
          <a:noFill/>
        </p:spPr>
        <p:txBody>
          <a:bodyPr wrap="square" rtlCol="0">
            <a:spAutoFit/>
          </a:bodyPr>
          <a:lstStyle/>
          <a:p>
            <a:pPr>
              <a:lnSpc>
                <a:spcPct val="150000"/>
              </a:lnSpc>
            </a:pPr>
            <a:r>
              <a:rPr lang="en-US" sz="2400" dirty="0">
                <a:latin typeface="Uniform Rounded" charset="0"/>
                <a:ea typeface="Uniform Rounded" charset="0"/>
                <a:cs typeface="Uniform Rounded" charset="0"/>
              </a:rPr>
              <a:t>I learned more information that I did not know before and made notes to refer back to. I also hope to use some of these ideas and notes when I teach my students at school, helping them in their awareness of themselves, their confidence levels and accomplishments. </a:t>
            </a:r>
            <a:r>
              <a:rPr lang="en-US" sz="2400" dirty="0" smtClean="0">
                <a:latin typeface="Uniform Rounded" charset="0"/>
                <a:ea typeface="Uniform Rounded" charset="0"/>
                <a:cs typeface="Uniform Rounded" charset="0"/>
              </a:rPr>
              <a:t>I </a:t>
            </a:r>
            <a:r>
              <a:rPr lang="en-US" sz="2400" dirty="0">
                <a:latin typeface="Uniform Rounded" charset="0"/>
                <a:ea typeface="Uniform Rounded" charset="0"/>
                <a:cs typeface="Uniform Rounded" charset="0"/>
              </a:rPr>
              <a:t>hope to learn more in the future modules that will help both me and my students.</a:t>
            </a:r>
          </a:p>
        </p:txBody>
      </p:sp>
      <p:sp>
        <p:nvSpPr>
          <p:cNvPr id="2" name="TextBox 1"/>
          <p:cNvSpPr txBox="1"/>
          <p:nvPr/>
        </p:nvSpPr>
        <p:spPr>
          <a:xfrm>
            <a:off x="1703388" y="5410158"/>
            <a:ext cx="3878546" cy="461665"/>
          </a:xfrm>
          <a:prstGeom prst="rect">
            <a:avLst/>
          </a:prstGeom>
          <a:noFill/>
        </p:spPr>
        <p:txBody>
          <a:bodyPr wrap="square" rtlCol="0">
            <a:spAutoFit/>
          </a:bodyPr>
          <a:lstStyle/>
          <a:p>
            <a:r>
              <a:rPr lang="en-US" sz="2400" b="1" smtClean="0">
                <a:solidFill>
                  <a:schemeClr val="tx1">
                    <a:lumMod val="50000"/>
                  </a:schemeClr>
                </a:solidFill>
                <a:latin typeface="Uniform Rounded" charset="0"/>
                <a:ea typeface="Uniform Rounded" charset="0"/>
                <a:cs typeface="Uniform Rounded" charset="0"/>
              </a:rPr>
              <a:t>Teacher,</a:t>
            </a:r>
            <a:r>
              <a:rPr lang="en-US" sz="2400" smtClean="0">
                <a:solidFill>
                  <a:schemeClr val="tx1">
                    <a:lumMod val="50000"/>
                  </a:schemeClr>
                </a:solidFill>
                <a:latin typeface="Uniform Rounded" charset="0"/>
                <a:ea typeface="Uniform Rounded" charset="0"/>
                <a:cs typeface="Uniform Rounded" charset="0"/>
              </a:rPr>
              <a:t> BCTF Member</a:t>
            </a:r>
            <a:endParaRPr lang="en-US" sz="2400" dirty="0">
              <a:solidFill>
                <a:schemeClr val="tx1">
                  <a:lumMod val="50000"/>
                </a:schemeClr>
              </a:solidFill>
              <a:latin typeface="Uniform Rounded" charset="0"/>
              <a:ea typeface="Uniform Rounded" charset="0"/>
              <a:cs typeface="Uniform Rounded" charset="0"/>
            </a:endParaRPr>
          </a:p>
        </p:txBody>
      </p:sp>
      <p:sp>
        <p:nvSpPr>
          <p:cNvPr id="16" name="Rectangle 15"/>
          <p:cNvSpPr/>
          <p:nvPr/>
        </p:nvSpPr>
        <p:spPr>
          <a:xfrm>
            <a:off x="9976410" y="3701167"/>
            <a:ext cx="2066591" cy="3170099"/>
          </a:xfrm>
          <a:prstGeom prst="rect">
            <a:avLst/>
          </a:prstGeom>
        </p:spPr>
        <p:txBody>
          <a:bodyPr wrap="none">
            <a:spAutoFit/>
          </a:bodyPr>
          <a:lstStyle/>
          <a:p>
            <a:r>
              <a:rPr lang="en-US" sz="20000" dirty="0" smtClean="0">
                <a:solidFill>
                  <a:srgbClr val="92E8A3"/>
                </a:solidFill>
                <a:latin typeface="Ayuthaya" charset="-34"/>
                <a:ea typeface="Ayuthaya" charset="-34"/>
                <a:cs typeface="Ayuthaya" charset="-34"/>
              </a:rPr>
              <a:t>”</a:t>
            </a:r>
            <a:r>
              <a:rPr lang="en-US" sz="9600" dirty="0" smtClean="0">
                <a:latin typeface="Arial Hebrew" charset="-79"/>
                <a:ea typeface="Arial Hebrew" charset="-79"/>
                <a:cs typeface="Arial Hebrew" charset="-79"/>
              </a:rPr>
              <a:t> </a:t>
            </a:r>
            <a:endParaRPr lang="en-US" sz="9600" dirty="0"/>
          </a:p>
        </p:txBody>
      </p:sp>
    </p:spTree>
    <p:extLst>
      <p:ext uri="{BB962C8B-B14F-4D97-AF65-F5344CB8AC3E}">
        <p14:creationId xmlns:p14="http://schemas.microsoft.com/office/powerpoint/2010/main" val="1740505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Feeling stressed?</a:t>
            </a:r>
            <a:endParaRPr lang="en-US" dirty="0"/>
          </a:p>
        </p:txBody>
      </p:sp>
      <p:sp>
        <p:nvSpPr>
          <p:cNvPr id="4" name="Content Placeholder 3"/>
          <p:cNvSpPr>
            <a:spLocks noGrp="1"/>
          </p:cNvSpPr>
          <p:nvPr>
            <p:ph idx="1"/>
          </p:nvPr>
        </p:nvSpPr>
        <p:spPr>
          <a:xfrm>
            <a:off x="914400" y="1104900"/>
            <a:ext cx="5445457" cy="5072063"/>
          </a:xfrm>
        </p:spPr>
        <p:txBody>
          <a:bodyPr/>
          <a:lstStyle/>
          <a:p>
            <a:pPr marL="0" indent="0">
              <a:buNone/>
            </a:pPr>
            <a:r>
              <a:rPr lang="en-US" dirty="0" smtClean="0"/>
              <a:t>You’re </a:t>
            </a:r>
            <a:r>
              <a:rPr lang="en-US" dirty="0"/>
              <a:t>not alone</a:t>
            </a:r>
            <a:r>
              <a:rPr lang="en-US" dirty="0" smtClean="0"/>
              <a:t>.</a:t>
            </a:r>
          </a:p>
          <a:p>
            <a:pPr marL="0" indent="0">
              <a:buNone/>
            </a:pPr>
            <a:r>
              <a:rPr lang="en-US" dirty="0" smtClean="0"/>
              <a:t> </a:t>
            </a:r>
          </a:p>
          <a:p>
            <a:pPr marL="0" indent="0">
              <a:buNone/>
            </a:pPr>
            <a:r>
              <a:rPr lang="en-US" dirty="0" smtClean="0"/>
              <a:t>1 </a:t>
            </a:r>
            <a:r>
              <a:rPr lang="en-US" dirty="0"/>
              <a:t>in 5 people experience </a:t>
            </a:r>
            <a:r>
              <a:rPr lang="en-US" dirty="0" smtClean="0"/>
              <a:t>mental illness in some point of their lifetime.</a:t>
            </a:r>
            <a:r>
              <a:rPr lang="en-US" dirty="0" smtClean="0">
                <a:solidFill>
                  <a:srgbClr val="53CC78"/>
                </a:solidFill>
              </a:rPr>
              <a:t>*</a:t>
            </a:r>
            <a:r>
              <a:rPr lang="en-US" dirty="0" smtClean="0"/>
              <a:t> </a:t>
            </a:r>
            <a:r>
              <a:rPr lang="en-US" dirty="0"/>
              <a:t>That’s </a:t>
            </a:r>
            <a:r>
              <a:rPr lang="en-US" dirty="0" smtClean="0"/>
              <a:t>1.6 million people </a:t>
            </a:r>
            <a:r>
              <a:rPr lang="en-US" dirty="0"/>
              <a:t>living in the </a:t>
            </a:r>
            <a:r>
              <a:rPr lang="en-US" dirty="0" smtClean="0"/>
              <a:t>Quebec.</a:t>
            </a:r>
            <a:endParaRPr lang="en-US" dirty="0"/>
          </a:p>
          <a:p>
            <a:pPr marL="0" indent="0">
              <a:buNone/>
            </a:pPr>
            <a:endParaRPr lang="en-US" dirty="0" smtClean="0"/>
          </a:p>
          <a:p>
            <a:pPr marL="0" indent="0">
              <a:buNone/>
            </a:pPr>
            <a:r>
              <a:rPr lang="en-US" dirty="0" smtClean="0"/>
              <a:t>Mental </a:t>
            </a:r>
            <a:r>
              <a:rPr lang="en-US" dirty="0"/>
              <a:t>illness directly or indirectly affects all Canadians at some point through a family member, friend, or colleague.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619" y="1955454"/>
            <a:ext cx="5846763" cy="3370953"/>
          </a:xfrm>
          <a:prstGeom prst="rect">
            <a:avLst/>
          </a:prstGeom>
        </p:spPr>
      </p:pic>
      <p:sp>
        <p:nvSpPr>
          <p:cNvPr id="2" name="TextBox 1"/>
          <p:cNvSpPr txBox="1"/>
          <p:nvPr/>
        </p:nvSpPr>
        <p:spPr>
          <a:xfrm>
            <a:off x="874713" y="6038463"/>
            <a:ext cx="3833765" cy="307777"/>
          </a:xfrm>
          <a:prstGeom prst="rect">
            <a:avLst/>
          </a:prstGeom>
          <a:noFill/>
        </p:spPr>
        <p:txBody>
          <a:bodyPr wrap="square" rtlCol="0">
            <a:spAutoFit/>
          </a:bodyPr>
          <a:lstStyle/>
          <a:p>
            <a:r>
              <a:rPr lang="en-US" sz="1400" dirty="0" smtClean="0">
                <a:solidFill>
                  <a:srgbClr val="53CC78"/>
                </a:solidFill>
                <a:latin typeface="Open Sans" charset="0"/>
                <a:ea typeface="Open Sans" charset="0"/>
                <a:cs typeface="Open Sans" charset="0"/>
              </a:rPr>
              <a:t>*Canadian Mental Health Association</a:t>
            </a:r>
            <a:endParaRPr lang="en-US" sz="1400" dirty="0">
              <a:solidFill>
                <a:srgbClr val="53CC78"/>
              </a:solidFill>
              <a:latin typeface="Open Sans" charset="0"/>
              <a:ea typeface="Open Sans" charset="0"/>
              <a:cs typeface="Open Sans" charset="0"/>
            </a:endParaRPr>
          </a:p>
        </p:txBody>
      </p:sp>
    </p:spTree>
    <p:extLst>
      <p:ext uri="{BB962C8B-B14F-4D97-AF65-F5344CB8AC3E}">
        <p14:creationId xmlns:p14="http://schemas.microsoft.com/office/powerpoint/2010/main" val="26093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Teachers’ Stressors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48" y="1052513"/>
            <a:ext cx="11027227" cy="4824412"/>
          </a:xfrm>
          <a:prstGeom prst="rect">
            <a:avLst/>
          </a:prstGeom>
        </p:spPr>
      </p:pic>
    </p:spTree>
    <p:extLst>
      <p:ext uri="{BB962C8B-B14F-4D97-AF65-F5344CB8AC3E}">
        <p14:creationId xmlns:p14="http://schemas.microsoft.com/office/powerpoint/2010/main" val="1241921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Who Uses Starling? </a:t>
            </a:r>
            <a:endParaRPr lang="en-US" dirty="0"/>
          </a:p>
        </p:txBody>
      </p:sp>
      <p:sp>
        <p:nvSpPr>
          <p:cNvPr id="4" name="Content Placeholder 3"/>
          <p:cNvSpPr>
            <a:spLocks noGrp="1"/>
          </p:cNvSpPr>
          <p:nvPr>
            <p:ph idx="1"/>
          </p:nvPr>
        </p:nvSpPr>
        <p:spPr>
          <a:xfrm>
            <a:off x="914400" y="1104900"/>
            <a:ext cx="5457825" cy="5072063"/>
          </a:xfrm>
        </p:spPr>
        <p:txBody>
          <a:bodyPr/>
          <a:lstStyle/>
          <a:p>
            <a:pPr marL="0" indent="0">
              <a:buNone/>
            </a:pPr>
            <a:r>
              <a:rPr lang="en-US" dirty="0" smtClean="0"/>
              <a:t>Teachers, </a:t>
            </a:r>
            <a:r>
              <a:rPr lang="en-US" dirty="0"/>
              <a:t>like you. </a:t>
            </a:r>
            <a:endParaRPr lang="en-US" dirty="0" smtClean="0"/>
          </a:p>
          <a:p>
            <a:pPr marL="0" indent="0">
              <a:buNone/>
            </a:pPr>
            <a:endParaRPr lang="en-US" dirty="0"/>
          </a:p>
          <a:p>
            <a:pPr marL="0" indent="0">
              <a:buNone/>
            </a:pPr>
            <a:r>
              <a:rPr lang="en-US" dirty="0" smtClean="0"/>
              <a:t>In </a:t>
            </a:r>
            <a:r>
              <a:rPr lang="en-US" dirty="0"/>
              <a:t>fact, Starling was initially developed for </a:t>
            </a:r>
            <a:r>
              <a:rPr lang="en-US" dirty="0" smtClean="0"/>
              <a:t>teachers. </a:t>
            </a:r>
          </a:p>
          <a:p>
            <a:pPr marL="0" indent="0">
              <a:buNone/>
            </a:pPr>
            <a:endParaRPr lang="en-US" dirty="0"/>
          </a:p>
          <a:p>
            <a:pPr marL="0" indent="0">
              <a:buNone/>
            </a:pPr>
            <a:r>
              <a:rPr lang="en-US" dirty="0"/>
              <a:t>Starling is for people who want to learn how to take care of their own mental health so that they can be stronger and more effective in all areas of life.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438" y="769144"/>
            <a:ext cx="3455737" cy="5217320"/>
          </a:xfrm>
          <a:prstGeom prst="rect">
            <a:avLst/>
          </a:prstGeom>
        </p:spPr>
      </p:pic>
    </p:spTree>
    <p:extLst>
      <p:ext uri="{BB962C8B-B14F-4D97-AF65-F5344CB8AC3E}">
        <p14:creationId xmlns:p14="http://schemas.microsoft.com/office/powerpoint/2010/main" val="1129496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2C3E50"/>
      </a:dk1>
      <a:lt1>
        <a:sysClr val="window" lastClr="FFFFFF"/>
      </a:lt1>
      <a:dk2>
        <a:srgbClr val="34495D"/>
      </a:dk2>
      <a:lt2>
        <a:srgbClr val="EDF0F2"/>
      </a:lt2>
      <a:accent1>
        <a:srgbClr val="2980BA"/>
      </a:accent1>
      <a:accent2>
        <a:srgbClr val="3498D8"/>
      </a:accent2>
      <a:accent3>
        <a:srgbClr val="9ACBEC"/>
      </a:accent3>
      <a:accent4>
        <a:srgbClr val="EBF1FB"/>
      </a:accent4>
      <a:accent5>
        <a:srgbClr val="2ECC70"/>
      </a:accent5>
      <a:accent6>
        <a:srgbClr val="24AE60"/>
      </a:accent6>
      <a:hlink>
        <a:srgbClr val="1ABD9C"/>
      </a:hlink>
      <a:folHlink>
        <a:srgbClr val="F39E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noFill/>
        <a:ln w="44450">
          <a:solidFill>
            <a:srgbClr val="3366FF"/>
          </a:solidFill>
          <a:prstDash val="sysDot"/>
          <a:round/>
          <a:headEnd/>
          <a:tailEnd/>
        </a:ln>
        <a:extLst>
          <a:ext uri="{909E8E84-426E-40DD-AFC4-6F175D3DCCD1}">
            <a14:hiddenFill xmlns:a14="http://schemas.microsoft.com/office/drawing/2010/main">
              <a:noFill/>
            </a14:hiddenFill>
          </a:ext>
        </a:extLst>
      </a:spPr>
      <a:body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67928</TotalTime>
  <Words>1006</Words>
  <Application>Microsoft Office PowerPoint</Application>
  <PresentationFormat>Widescreen</PresentationFormat>
  <Paragraphs>148</Paragraphs>
  <Slides>24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Hebrew</vt:lpstr>
      <vt:lpstr>Ayuthaya</vt:lpstr>
      <vt:lpstr>Calibri</vt:lpstr>
      <vt:lpstr>Merriweather</vt:lpstr>
      <vt:lpstr>Open Sans</vt:lpstr>
      <vt:lpstr>Uniform Rounded</vt:lpstr>
      <vt:lpstr>Office Theme</vt:lpstr>
      <vt:lpstr>PowerPoint Presentation</vt:lpstr>
      <vt:lpstr>PowerPoint Presentation</vt:lpstr>
      <vt:lpstr>Starling is an online preventative mental health and wellness program for QPAT-APEQ members and their families.</vt:lpstr>
      <vt:lpstr>The Starling Program</vt:lpstr>
      <vt:lpstr>Starling Strengthens the Entire Membership</vt:lpstr>
      <vt:lpstr>What Starling members say</vt:lpstr>
      <vt:lpstr>Feeling stressed?</vt:lpstr>
      <vt:lpstr>Teachers’ Stressors</vt:lpstr>
      <vt:lpstr>Who Uses Starling? </vt:lpstr>
      <vt:lpstr>Starling BCTF Success Story – User 992</vt:lpstr>
      <vt:lpstr>Starling Success Story – User 992</vt:lpstr>
      <vt:lpstr>True Stories from Starling Members</vt:lpstr>
      <vt:lpstr>PowerPoint Presentation</vt:lpstr>
      <vt:lpstr>Mental Health and Wellness Education</vt:lpstr>
      <vt:lpstr>Learn About the Mental Health Continuum</vt:lpstr>
      <vt:lpstr>Watch Case Study Videos of a Teacher Named Virginia</vt:lpstr>
      <vt:lpstr>A Social Forum to Discuss Sensitive Topics Anonymously</vt:lpstr>
      <vt:lpstr>Interactive Questions with Community Feedback</vt:lpstr>
      <vt:lpstr>PowerPoint Presentation</vt:lpstr>
      <vt:lpstr>Next Steps</vt:lpstr>
      <vt:lpstr>Comms Plan 2016</vt:lpstr>
      <vt:lpstr>Launch Assets</vt:lpstr>
      <vt:lpstr>Starling Monthly Toolkit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Niina Niemi</dc:creator>
  <cp:lastModifiedBy>Paul Barnes</cp:lastModifiedBy>
  <cp:revision>648</cp:revision>
  <cp:lastPrinted>2016-09-16T19:50:21Z</cp:lastPrinted>
  <dcterms:created xsi:type="dcterms:W3CDTF">2014-04-17T16:34:43Z</dcterms:created>
  <dcterms:modified xsi:type="dcterms:W3CDTF">2016-09-16T19:51:04Z</dcterms:modified>
</cp:coreProperties>
</file>